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notesMasterIdLst>
    <p:notesMasterId r:id="rId13"/>
  </p:notesMasterIdLst>
  <p:sldIdLst>
    <p:sldId id="256" r:id="rId3"/>
    <p:sldId id="325" r:id="rId4"/>
    <p:sldId id="326" r:id="rId5"/>
    <p:sldId id="327" r:id="rId6"/>
    <p:sldId id="328" r:id="rId7"/>
    <p:sldId id="317" r:id="rId8"/>
    <p:sldId id="318" r:id="rId9"/>
    <p:sldId id="320" r:id="rId10"/>
    <p:sldId id="324" r:id="rId11"/>
    <p:sldId id="329" r:id="rId12"/>
  </p:sldIdLst>
  <p:sldSz cx="9144000" cy="6858000" type="screen4x3"/>
  <p:notesSz cx="7099300" cy="10234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Elena Barvitskaya" initials="Elena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55" autoAdjust="0"/>
    <p:restoredTop sz="94660" autoAdjust="0"/>
  </p:normalViewPr>
  <p:slideViewPr>
    <p:cSldViewPr>
      <p:cViewPr>
        <p:scale>
          <a:sx n="100" d="100"/>
          <a:sy n="100" d="100"/>
        </p:scale>
        <p:origin x="1536" y="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1"/>
          </a:xfrm>
          <a:prstGeom prst="rect">
            <a:avLst/>
          </a:prstGeom>
        </p:spPr>
        <p:txBody>
          <a:bodyPr vert="horz" lIns="95070" tIns="47535" rIns="95070" bIns="4753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1295" y="1"/>
            <a:ext cx="3076363" cy="511731"/>
          </a:xfrm>
          <a:prstGeom prst="rect">
            <a:avLst/>
          </a:prstGeom>
        </p:spPr>
        <p:txBody>
          <a:bodyPr vert="horz" lIns="95070" tIns="47535" rIns="95070" bIns="47535" rtlCol="0"/>
          <a:lstStyle>
            <a:lvl1pPr algn="r">
              <a:defRPr sz="1200"/>
            </a:lvl1pPr>
          </a:lstStyle>
          <a:p>
            <a:fld id="{64230C8B-0E3C-47C8-8A88-9A04964992B2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70" tIns="47535" rIns="95070" bIns="475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5070" tIns="47535" rIns="95070" bIns="4753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5070" tIns="47535" rIns="95070" bIns="4753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1731"/>
          </a:xfrm>
          <a:prstGeom prst="rect">
            <a:avLst/>
          </a:prstGeom>
        </p:spPr>
        <p:txBody>
          <a:bodyPr vert="horz" lIns="95070" tIns="47535" rIns="95070" bIns="47535" rtlCol="0" anchor="b"/>
          <a:lstStyle>
            <a:lvl1pPr algn="r">
              <a:defRPr sz="1200"/>
            </a:lvl1pPr>
          </a:lstStyle>
          <a:p>
            <a:fld id="{FA1413EF-836A-4057-A637-DC1BDA94AE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357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" y="5010150"/>
            <a:ext cx="916305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с двумя скругленными соседними углами 3"/>
          <p:cNvSpPr/>
          <p:nvPr userDrawn="1"/>
        </p:nvSpPr>
        <p:spPr>
          <a:xfrm rot="16200000">
            <a:off x="5094287" y="-188912"/>
            <a:ext cx="2663825" cy="5435600"/>
          </a:xfrm>
          <a:prstGeom prst="round2SameRect">
            <a:avLst>
              <a:gd name="adj1" fmla="val 6371"/>
              <a:gd name="adj2" fmla="val 0"/>
            </a:avLst>
          </a:prstGeom>
          <a:gradFill flip="none" rotWithShape="1">
            <a:gsLst>
              <a:gs pos="0">
                <a:srgbClr val="004A82"/>
              </a:gs>
              <a:gs pos="100000">
                <a:srgbClr val="005EA4"/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0"/>
            <a:ext cx="9134475" cy="11429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29058" y="1357298"/>
            <a:ext cx="5072098" cy="2357453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190A2-428A-44C3-9197-F2DC48298B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7006" y="2348880"/>
            <a:ext cx="1972161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B597-E893-4AA6-9E77-6FE327B34978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A62A-E8C6-49CC-9431-2D6E38F9F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B597-E893-4AA6-9E77-6FE327B34978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A62A-E8C6-49CC-9431-2D6E38F9F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B597-E893-4AA6-9E77-6FE327B34978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A62A-E8C6-49CC-9431-2D6E38F9F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B597-E893-4AA6-9E77-6FE327B34978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A62A-E8C6-49CC-9431-2D6E38F9F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B597-E893-4AA6-9E77-6FE327B34978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A62A-E8C6-49CC-9431-2D6E38F9F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B597-E893-4AA6-9E77-6FE327B34978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A62A-E8C6-49CC-9431-2D6E38F9F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8375" y="5772150"/>
            <a:ext cx="309562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FB536-9BB6-447D-84F1-DD2C38F81A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107504" y="40612"/>
            <a:ext cx="2232248" cy="1256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 r="1855" b="5148"/>
          <a:stretch>
            <a:fillRect/>
          </a:stretch>
        </p:blipFill>
        <p:spPr bwMode="auto">
          <a:xfrm>
            <a:off x="6119855" y="5834103"/>
            <a:ext cx="3024177" cy="102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443468"/>
            <a:ext cx="1763688" cy="825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3" y="1546243"/>
            <a:ext cx="8001056" cy="440303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pic>
        <p:nvPicPr>
          <p:cNvPr id="9" name="Picture 10"/>
          <p:cNvPicPr>
            <a:picLocks noChangeAspect="1" noChangeArrowheads="1"/>
          </p:cNvPicPr>
          <p:nvPr userDrawn="1"/>
        </p:nvPicPr>
        <p:blipFill>
          <a:blip r:embed="rId4" cstate="print"/>
          <a:srcRect r="1042"/>
          <a:stretch>
            <a:fillRect/>
          </a:stretch>
        </p:blipFill>
        <p:spPr bwMode="auto">
          <a:xfrm>
            <a:off x="2339752" y="306372"/>
            <a:ext cx="678653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411760" y="428604"/>
            <a:ext cx="6715140" cy="686964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2843808" y="58971"/>
            <a:ext cx="54346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Подтверждение ставки НДС</a:t>
            </a:r>
            <a:r>
              <a:rPr lang="ru-RU" sz="1400" b="1" baseline="0" dirty="0" smtClean="0">
                <a:solidFill>
                  <a:schemeClr val="accent1">
                    <a:lumMod val="75000"/>
                  </a:schemeClr>
                </a:solidFill>
              </a:rPr>
              <a:t> 0% в рамках статьи 165 НК РФ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" name="Picture 2" descr="\\Fs22v.corp.loc\Personal$\VolkovPD\My Documents\Волков\1С\Картотека\Комацу\logo_cis cut.jp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152" y="195298"/>
            <a:ext cx="1989584" cy="319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 r="1855" b="5148"/>
          <a:stretch>
            <a:fillRect/>
          </a:stretch>
        </p:blipFill>
        <p:spPr bwMode="auto">
          <a:xfrm>
            <a:off x="6119855" y="5834103"/>
            <a:ext cx="3024177" cy="102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357188"/>
            <a:ext cx="1584325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46243"/>
            <a:ext cx="7786741" cy="45974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pic>
        <p:nvPicPr>
          <p:cNvPr id="8" name="Picture 10"/>
          <p:cNvPicPr>
            <a:picLocks noChangeAspect="1" noChangeArrowheads="1"/>
          </p:cNvPicPr>
          <p:nvPr userDrawn="1"/>
        </p:nvPicPr>
        <p:blipFill>
          <a:blip r:embed="rId4" cstate="print"/>
          <a:srcRect r="1042"/>
          <a:stretch>
            <a:fillRect/>
          </a:stretch>
        </p:blipFill>
        <p:spPr bwMode="auto">
          <a:xfrm>
            <a:off x="2357422" y="306372"/>
            <a:ext cx="678653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428860" y="428604"/>
            <a:ext cx="6715140" cy="686964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14977" y="5819775"/>
            <a:ext cx="32289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AAB1C-0DF8-4A66-A46D-04F87CAA8E5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7" name="Picture 10"/>
          <p:cNvPicPr>
            <a:picLocks noChangeAspect="1" noChangeArrowheads="1"/>
          </p:cNvPicPr>
          <p:nvPr userDrawn="1"/>
        </p:nvPicPr>
        <p:blipFill>
          <a:blip r:embed="rId3" cstate="print"/>
          <a:srcRect r="1042"/>
          <a:stretch>
            <a:fillRect/>
          </a:stretch>
        </p:blipFill>
        <p:spPr bwMode="auto">
          <a:xfrm>
            <a:off x="2357422" y="306372"/>
            <a:ext cx="678653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428860" y="428604"/>
            <a:ext cx="6715140" cy="686964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B597-E893-4AA6-9E77-6FE327B34978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A62A-E8C6-49CC-9431-2D6E38F9F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B597-E893-4AA6-9E77-6FE327B34978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A62A-E8C6-49CC-9431-2D6E38F9F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B597-E893-4AA6-9E77-6FE327B34978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A62A-E8C6-49CC-9431-2D6E38F9F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B597-E893-4AA6-9E77-6FE327B34978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A62A-E8C6-49CC-9431-2D6E38F9F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883679-38C0-464E-844E-C02DB729C85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7" cstate="print"/>
          <a:srcRect r="1855" b="5148"/>
          <a:stretch>
            <a:fillRect/>
          </a:stretch>
        </p:blipFill>
        <p:spPr bwMode="auto">
          <a:xfrm>
            <a:off x="6119855" y="5834103"/>
            <a:ext cx="3024177" cy="102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86000" y="306372"/>
            <a:ext cx="6858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7188" y="357188"/>
            <a:ext cx="1584325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2267712" y="428604"/>
            <a:ext cx="6876288" cy="686964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Образец заголовка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0264" y="6453538"/>
            <a:ext cx="12234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336699"/>
                </a:solidFill>
              </a:rPr>
              <a:t>www.taxcom.ru</a:t>
            </a:r>
            <a:endParaRPr lang="ru-RU" sz="1100" b="1" dirty="0">
              <a:solidFill>
                <a:srgbClr val="3366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73" r:id="rId2"/>
    <p:sldLayoutId id="2147483674" r:id="rId3"/>
    <p:sldLayoutId id="2147483683" r:id="rId4"/>
    <p:sldLayoutId id="2147483675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5B597-E893-4AA6-9E77-6FE327B34978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DA62A-E8C6-49CC-9431-2D6E38F9F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xcom.ru/" TargetMode="External"/><Relationship Id="rId2" Type="http://schemas.openxmlformats.org/officeDocument/2006/relationships/hyperlink" Target="mailto:Barvitskayaev@taxcom.ru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xa.taxcom.ru/owa/redir.aspx?SURL=tGuEvtzoIwBBdOWKiFfeU94hdtJOX0dmlLrygb11dL_APa1aiUPTCGgAdAB0AHAAcwA6AC8ALwBzAGUAcgB2AGkAYwBlAC4AbgBhAGwAbwBnAC4AcgB1AC8AYgBsAHIAMQAuAGQAbwA.&amp;URL=https%3a%2f%2fservice.nalog.ru%2fblr1.do" TargetMode="External"/><Relationship Id="rId2" Type="http://schemas.openxmlformats.org/officeDocument/2006/relationships/hyperlink" Target="https://www.nalog.ru/rn77/about_fts/docs/5577499/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800" dirty="0" smtClean="0"/>
              <a:t>Подтверждение ставки </a:t>
            </a:r>
            <a:r>
              <a:rPr lang="ru-RU" sz="2800" dirty="0"/>
              <a:t>НДС  0</a:t>
            </a:r>
            <a:r>
              <a:rPr lang="ru-RU" sz="2800" dirty="0" smtClean="0"/>
              <a:t>% в электронном виде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93223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Подтверждение НДС 0% при экспорте 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0" y="1546225"/>
            <a:ext cx="8001000" cy="4403725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endParaRPr lang="ru-RU" sz="3600" dirty="0" smtClean="0"/>
          </a:p>
          <a:p>
            <a:pPr marL="0" indent="0" algn="ctr">
              <a:buNone/>
            </a:pPr>
            <a:r>
              <a:rPr lang="ru-RU" sz="3600" dirty="0" smtClean="0"/>
              <a:t>Спасибо за внимание!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683581"/>
              </p:ext>
            </p:extLst>
          </p:nvPr>
        </p:nvGraphicFramePr>
        <p:xfrm>
          <a:off x="4283968" y="4077072"/>
          <a:ext cx="3672408" cy="202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7240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/>
                        <a:t>Елена Барвицкая</a:t>
                      </a:r>
                      <a:endParaRPr lang="en-US" sz="1800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Директор Санкт-Петербургского филиала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Тел.: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+7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812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677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(#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799)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Barvitskayaev@taxcom.ru</a:t>
                      </a:r>
                      <a:endParaRPr lang="en-US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hlinkClick r:id="rId3"/>
                        </a:rPr>
                        <a:t>www.taxcom.ru</a:t>
                      </a:r>
                      <a:r>
                        <a:rPr lang="en-US" sz="1800" baseline="0" dirty="0" smtClean="0"/>
                        <a:t>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4985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20552" y="2852936"/>
            <a:ext cx="7786741" cy="45974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Подтверждение НДС 0% при экспорте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908720"/>
            <a:ext cx="4248472" cy="561713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9245" y="2018533"/>
            <a:ext cx="42006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Подтверждение НДС 0%  в рамках</a:t>
            </a:r>
          </a:p>
          <a:p>
            <a:r>
              <a:rPr lang="ru-RU" b="1" i="1" dirty="0" smtClean="0"/>
              <a:t>ст.165 НК РФ</a:t>
            </a:r>
            <a:endParaRPr lang="ru-RU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4615435" y="2852936"/>
            <a:ext cx="42006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Подтверждение НДС 0% в рамках </a:t>
            </a:r>
          </a:p>
          <a:p>
            <a:r>
              <a:rPr lang="ru-RU" b="1" i="1" dirty="0" smtClean="0"/>
              <a:t>Договора ЕАЭС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4127439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Подтверждение </a:t>
            </a:r>
            <a:r>
              <a:rPr lang="ru-RU" sz="1800" dirty="0"/>
              <a:t>НДС 0% происходит в </a:t>
            </a:r>
            <a:r>
              <a:rPr lang="ru-RU" sz="1800" dirty="0" smtClean="0"/>
              <a:t>рамках </a:t>
            </a:r>
            <a:r>
              <a:rPr lang="ru-RU" sz="1800" dirty="0" smtClean="0">
                <a:sym typeface="Segoe UI Light" panose="020B0502040204020203" pitchFamily="34" charset="0"/>
              </a:rPr>
              <a:t>ст</a:t>
            </a:r>
            <a:r>
              <a:rPr lang="ru-RU" altLang="zh-CN" sz="1800" dirty="0" smtClean="0">
                <a:sym typeface="Segoe UI Light" panose="020B0502040204020203" pitchFamily="34" charset="0"/>
              </a:rPr>
              <a:t>.165 </a:t>
            </a:r>
            <a:r>
              <a:rPr lang="ru-RU" altLang="zh-CN" sz="1800" dirty="0">
                <a:sym typeface="Segoe UI Light" panose="020B0502040204020203" pitchFamily="34" charset="0"/>
              </a:rPr>
              <a:t>НК </a:t>
            </a:r>
            <a:r>
              <a:rPr lang="ru-RU" altLang="zh-CN" sz="1800" dirty="0" smtClean="0">
                <a:sym typeface="Segoe UI Light" panose="020B0502040204020203" pitchFamily="34" charset="0"/>
              </a:rPr>
              <a:t>РФ</a:t>
            </a:r>
          </a:p>
          <a:p>
            <a:pPr marL="0" indent="0">
              <a:buNone/>
            </a:pPr>
            <a:endParaRPr lang="ru-RU" altLang="zh-CN" sz="1800" dirty="0">
              <a:sym typeface="Segoe UI Light" panose="020B0502040204020203" pitchFamily="34" charset="0"/>
            </a:endParaRPr>
          </a:p>
          <a:p>
            <a:pPr marL="0" indent="0">
              <a:buNone/>
            </a:pPr>
            <a:r>
              <a:rPr lang="ru-RU" sz="1800" dirty="0" smtClean="0"/>
              <a:t> </a:t>
            </a:r>
            <a:r>
              <a:rPr lang="ru-RU" sz="1900" b="1" i="1" u="sng" dirty="0"/>
              <a:t>п</a:t>
            </a:r>
            <a:r>
              <a:rPr lang="ru-RU" altLang="zh-CN" sz="1900" b="1" i="1" u="sng" dirty="0">
                <a:sym typeface="Segoe UI Light" panose="020B0502040204020203" pitchFamily="34" charset="0"/>
              </a:rPr>
              <a:t>.15 </a:t>
            </a:r>
            <a:r>
              <a:rPr lang="ru-RU" altLang="zh-CN" sz="1900" b="1" i="1" u="sng" dirty="0">
                <a:sym typeface="Segoe UI Light" panose="020B0502040204020203" pitchFamily="34" charset="0"/>
              </a:rPr>
              <a:t>СТ.165 НК РФ</a:t>
            </a:r>
          </a:p>
          <a:p>
            <a:pPr marL="0" indent="0">
              <a:buNone/>
            </a:pPr>
            <a:endParaRPr lang="ru-RU" dirty="0" smtClean="0"/>
          </a:p>
          <a:p>
            <a:pPr algn="just">
              <a:spcBef>
                <a:spcPct val="0"/>
              </a:spcBef>
              <a:buNone/>
            </a:pPr>
            <a:r>
              <a:rPr lang="ru-RU" altLang="en-US" sz="1900" b="1" i="1" dirty="0"/>
              <a:t>Реестры</a:t>
            </a:r>
            <a:r>
              <a:rPr lang="ru-RU" altLang="en-US" sz="1900" dirty="0"/>
              <a:t>   представляются   </a:t>
            </a:r>
            <a:r>
              <a:rPr lang="ru-RU" altLang="en-US" sz="1900" dirty="0" smtClean="0"/>
              <a:t>в </a:t>
            </a:r>
            <a:r>
              <a:rPr lang="ru-RU" altLang="en-US" sz="1900" dirty="0"/>
              <a:t>налоговый </a:t>
            </a:r>
            <a:r>
              <a:rPr lang="ru-RU" altLang="en-US" sz="1900" dirty="0" smtClean="0"/>
              <a:t>орган</a:t>
            </a:r>
          </a:p>
          <a:p>
            <a:pPr algn="just">
              <a:spcBef>
                <a:spcPct val="0"/>
              </a:spcBef>
              <a:buNone/>
            </a:pPr>
            <a:r>
              <a:rPr lang="ru-RU" altLang="en-US" sz="1900" dirty="0" smtClean="0"/>
              <a:t> 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altLang="en-US" sz="1900" b="1" i="1" dirty="0" smtClean="0"/>
              <a:t>по </a:t>
            </a:r>
            <a:r>
              <a:rPr lang="ru-RU" altLang="en-US" sz="1900" b="1" i="1" dirty="0"/>
              <a:t>установленному формату </a:t>
            </a:r>
            <a:endParaRPr lang="ru-RU" altLang="en-US" sz="1900" b="1" i="1" dirty="0" smtClean="0"/>
          </a:p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altLang="en-US" sz="1900" b="1" i="1" dirty="0" smtClean="0"/>
              <a:t>в  </a:t>
            </a:r>
            <a:r>
              <a:rPr lang="ru-RU" altLang="en-US" sz="1900" b="1" i="1" dirty="0"/>
              <a:t>электронной  форме  </a:t>
            </a:r>
            <a:endParaRPr lang="ru-RU" altLang="en-US" sz="1900" b="1" i="1" dirty="0" smtClean="0"/>
          </a:p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altLang="en-US" sz="1900" b="1" i="1" dirty="0" smtClean="0"/>
              <a:t>по </a:t>
            </a:r>
            <a:r>
              <a:rPr lang="ru-RU" altLang="en-US" sz="1900" b="1" i="1" dirty="0"/>
              <a:t>ТКС  </a:t>
            </a:r>
            <a:endParaRPr lang="ru-RU" altLang="en-US" sz="1900" b="1" i="1" dirty="0" smtClean="0"/>
          </a:p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altLang="en-US" sz="1900" b="1" i="1" dirty="0" smtClean="0"/>
              <a:t>через  </a:t>
            </a:r>
            <a:r>
              <a:rPr lang="ru-RU" altLang="en-US" sz="1900" b="1" i="1" dirty="0"/>
              <a:t>оператора  ЭДО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Подтверждение НДС 0% при экспорте </a:t>
            </a:r>
            <a:r>
              <a:rPr lang="ru-RU" dirty="0" smtClean="0"/>
              <a:t>ст.165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8005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sz="18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Подтверждение НДС 0% при экспорте </a:t>
            </a:r>
            <a:r>
              <a:rPr lang="ru-RU" dirty="0" smtClean="0"/>
              <a:t>ст.165</a:t>
            </a:r>
            <a:endParaRPr lang="ru-RU" dirty="0"/>
          </a:p>
        </p:txBody>
      </p:sp>
      <p:sp>
        <p:nvSpPr>
          <p:cNvPr id="4" name="Прямоугольник 16"/>
          <p:cNvSpPr>
            <a:spLocks noChangeArrowheads="1"/>
          </p:cNvSpPr>
          <p:nvPr/>
        </p:nvSpPr>
        <p:spPr bwMode="auto">
          <a:xfrm>
            <a:off x="251520" y="1528924"/>
            <a:ext cx="8712968" cy="463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ru-RU" altLang="zh-CN" sz="1200" b="1" dirty="0">
                <a:solidFill>
                  <a:srgbClr val="000000"/>
                </a:solidFill>
                <a:ea typeface="MS PGothic" panose="020B0600070205080204" pitchFamily="34" charset="-128"/>
              </a:rPr>
              <a:t>РЕЕСТР </a:t>
            </a:r>
            <a:r>
              <a:rPr lang="ru-RU" altLang="zh-CN" sz="1200" b="1" i="1" u="sng" dirty="0">
                <a:solidFill>
                  <a:srgbClr val="000000"/>
                </a:solidFill>
                <a:ea typeface="MS PGothic" panose="020B0600070205080204" pitchFamily="34" charset="-128"/>
              </a:rPr>
              <a:t>ТАМОЖЕННЫХ ДЕКЛАРАЦИЙ</a:t>
            </a:r>
            <a:endParaRPr lang="ru-RU" altLang="zh-CN" sz="1200" i="1" u="sng" dirty="0">
              <a:solidFill>
                <a:srgbClr val="000000"/>
              </a:solidFill>
              <a:ea typeface="MS PGothic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ru-RU" altLang="zh-CN" sz="1200" b="1" dirty="0">
                <a:solidFill>
                  <a:srgbClr val="000000"/>
                </a:solidFill>
                <a:ea typeface="MS PGothic" panose="020B0600070205080204" pitchFamily="34" charset="-128"/>
              </a:rPr>
              <a:t>РЕЕСТР </a:t>
            </a:r>
            <a:r>
              <a:rPr lang="ru-RU" altLang="zh-CN" sz="1200" b="1" i="1" u="sng" dirty="0">
                <a:solidFill>
                  <a:srgbClr val="000000"/>
                </a:solidFill>
                <a:ea typeface="MS PGothic" panose="020B0600070205080204" pitchFamily="34" charset="-128"/>
              </a:rPr>
              <a:t>ТАМОЖЕННЫХ ДЕКЛАРАЦИЙ И ТОВАРОСОПРОВОДИТЕЛЬНЫХ ДОКУМЕНТОВ</a:t>
            </a:r>
            <a:endParaRPr lang="ru-RU" altLang="zh-CN" sz="1200" i="1" u="sng" dirty="0">
              <a:solidFill>
                <a:srgbClr val="000000"/>
              </a:solidFill>
              <a:ea typeface="MS PGothic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ru-RU" altLang="zh-CN" sz="1200" b="1" dirty="0">
                <a:solidFill>
                  <a:srgbClr val="000000"/>
                </a:solidFill>
                <a:ea typeface="MS PGothic" panose="020B0600070205080204" pitchFamily="34" charset="-128"/>
              </a:rPr>
              <a:t>РЕЕСТР </a:t>
            </a:r>
            <a:r>
              <a:rPr lang="ru-RU" altLang="zh-CN" sz="1200" b="1" i="1" u="sng" dirty="0">
                <a:solidFill>
                  <a:srgbClr val="000000"/>
                </a:solidFill>
                <a:ea typeface="MS PGothic" panose="020B0600070205080204" pitchFamily="34" charset="-128"/>
              </a:rPr>
              <a:t>ЖЕЛЕЗНОДОРОЖНЫХ НАКЛАДНЫХ </a:t>
            </a:r>
            <a:endParaRPr lang="ru-RU" altLang="zh-CN" sz="1200" i="1" u="sng" dirty="0">
              <a:solidFill>
                <a:srgbClr val="000000"/>
              </a:solidFill>
              <a:ea typeface="MS PGothic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ru-RU" altLang="zh-CN" sz="1200" b="1" dirty="0">
                <a:solidFill>
                  <a:srgbClr val="000000"/>
                </a:solidFill>
                <a:ea typeface="MS PGothic" panose="020B0600070205080204" pitchFamily="34" charset="-128"/>
              </a:rPr>
              <a:t>РЕЕСТР </a:t>
            </a:r>
            <a:r>
              <a:rPr lang="ru-RU" altLang="zh-CN" sz="1200" b="1" i="1" u="sng" dirty="0">
                <a:solidFill>
                  <a:srgbClr val="000000"/>
                </a:solidFill>
                <a:ea typeface="MS PGothic" panose="020B0600070205080204" pitchFamily="34" charset="-128"/>
              </a:rPr>
              <a:t>ТРАНСПОРТНЫХ, ТОВАРОСОПРОВОДИТЕЛЬНЫХ И (ИЛИ) ИНЫХ ДОКУМЕНТОВ</a:t>
            </a:r>
            <a:r>
              <a:rPr lang="ru-RU" altLang="zh-CN" sz="1200" b="1" dirty="0">
                <a:solidFill>
                  <a:srgbClr val="000000"/>
                </a:solidFill>
                <a:ea typeface="MS PGothic" panose="020B0600070205080204" pitchFamily="34" charset="-128"/>
              </a:rPr>
              <a:t>, ПОДТВЕРЖДАЮЩИХ ВЫВОЗ ЗА ПРЕДЕЛЫ РОССИЙСКОЙ ФЕДЕРАЦИИ (ВВОЗ ТОВАРОВ НА ТЕРРИТОРИЮ</a:t>
            </a:r>
            <a:r>
              <a:rPr lang="ru-RU" altLang="zh-CN" sz="1200" dirty="0">
                <a:solidFill>
                  <a:srgbClr val="000000"/>
                </a:solidFill>
                <a:ea typeface="MS PGothic" panose="020B0600070205080204" pitchFamily="34" charset="-128"/>
              </a:rPr>
              <a:t> </a:t>
            </a:r>
            <a:r>
              <a:rPr lang="ru-RU" altLang="zh-CN" sz="1200" b="1" dirty="0">
                <a:solidFill>
                  <a:srgbClr val="000000"/>
                </a:solidFill>
                <a:ea typeface="MS PGothic" panose="020B0600070205080204" pitchFamily="34" charset="-128"/>
              </a:rPr>
              <a:t>РОССИЙСКОЙ ФЕДЕРАЦИИ</a:t>
            </a:r>
            <a:r>
              <a:rPr lang="ru-RU" altLang="zh-CN" sz="1200" b="1" i="1" u="sng" dirty="0">
                <a:solidFill>
                  <a:srgbClr val="000000"/>
                </a:solidFill>
                <a:ea typeface="MS PGothic" panose="020B0600070205080204" pitchFamily="34" charset="-128"/>
              </a:rPr>
              <a:t>) АВТОМОБИЛЬНЫМ ТРАНСПОРТОМ </a:t>
            </a:r>
            <a:endParaRPr lang="ru-RU" altLang="zh-CN" sz="1200" i="1" u="sng" dirty="0">
              <a:solidFill>
                <a:srgbClr val="000000"/>
              </a:solidFill>
              <a:ea typeface="MS PGothic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ru-RU" altLang="zh-CN" sz="1200" b="1" dirty="0">
                <a:solidFill>
                  <a:srgbClr val="000000"/>
                </a:solidFill>
                <a:ea typeface="MS PGothic" panose="020B0600070205080204" pitchFamily="34" charset="-128"/>
              </a:rPr>
              <a:t>РЕЕСТР ГРУЗОВЫХ </a:t>
            </a:r>
            <a:r>
              <a:rPr lang="ru-RU" altLang="zh-CN" sz="1200" b="1" i="1" u="sng" dirty="0">
                <a:solidFill>
                  <a:srgbClr val="000000"/>
                </a:solidFill>
                <a:ea typeface="MS PGothic" panose="020B0600070205080204" pitchFamily="34" charset="-128"/>
              </a:rPr>
              <a:t>АВИАЦИОННЫХ НАКЛАДНЫХ</a:t>
            </a:r>
            <a:endParaRPr lang="ru-RU" altLang="zh-CN" sz="1200" i="1" u="sng" dirty="0">
              <a:solidFill>
                <a:srgbClr val="000000"/>
              </a:solidFill>
              <a:ea typeface="MS PGothic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ru-RU" altLang="zh-CN" sz="1200" b="1" dirty="0">
                <a:solidFill>
                  <a:srgbClr val="000000"/>
                </a:solidFill>
                <a:ea typeface="MS PGothic" panose="020B0600070205080204" pitchFamily="34" charset="-128"/>
              </a:rPr>
              <a:t>РЕЕСТР </a:t>
            </a:r>
            <a:r>
              <a:rPr lang="ru-RU" altLang="zh-CN" sz="1200" b="1" i="1" u="sng" dirty="0">
                <a:solidFill>
                  <a:srgbClr val="000000"/>
                </a:solidFill>
                <a:ea typeface="MS PGothic" panose="020B0600070205080204" pitchFamily="34" charset="-128"/>
              </a:rPr>
              <a:t>СВЕДЕНИЙ ИЗ ДОКУМЕНТОВ </a:t>
            </a:r>
            <a:r>
              <a:rPr lang="ru-RU" altLang="zh-CN" sz="1200" b="1" dirty="0">
                <a:solidFill>
                  <a:srgbClr val="000000"/>
                </a:solidFill>
                <a:ea typeface="MS PGothic" panose="020B0600070205080204" pitchFamily="34" charset="-128"/>
              </a:rPr>
              <a:t>ДЛЯ НАЛОГОПЛАТЕЛЬЩИКОВ, ОКАЗЫВАЮЩИХ УСЛУГИ </a:t>
            </a:r>
            <a:r>
              <a:rPr lang="ru-RU" altLang="zh-CN" sz="1200" b="1" i="1" u="sng" dirty="0">
                <a:solidFill>
                  <a:srgbClr val="000000"/>
                </a:solidFill>
                <a:ea typeface="MS PGothic" panose="020B0600070205080204" pitchFamily="34" charset="-128"/>
              </a:rPr>
              <a:t>ПО МЕЖДУНАРОДНОЙ ПЕРЕВОЗКЕ МОРСКИМИ, РЕЧНЫМИ СУДАМИ, СУДАМИ СМЕШАННОГО (РЕКА-МОРЕ) ПЛАВАНИЯ</a:t>
            </a:r>
            <a:r>
              <a:rPr lang="ru-RU" altLang="zh-CN" sz="1200" b="1" dirty="0">
                <a:solidFill>
                  <a:srgbClr val="000000"/>
                </a:solidFill>
                <a:ea typeface="MS PGothic" panose="020B0600070205080204" pitchFamily="34" charset="-128"/>
              </a:rPr>
              <a:t>,</a:t>
            </a:r>
            <a:r>
              <a:rPr lang="ru-RU" altLang="zh-CN" sz="1200" dirty="0">
                <a:solidFill>
                  <a:srgbClr val="000000"/>
                </a:solidFill>
                <a:ea typeface="MS PGothic" panose="020B0600070205080204" pitchFamily="34" charset="-128"/>
              </a:rPr>
              <a:t> </a:t>
            </a:r>
            <a:r>
              <a:rPr lang="ru-RU" altLang="zh-CN" sz="1200" b="1" dirty="0">
                <a:solidFill>
                  <a:srgbClr val="000000"/>
                </a:solidFill>
                <a:ea typeface="MS PGothic" panose="020B0600070205080204" pitchFamily="34" charset="-128"/>
              </a:rPr>
              <a:t>ВЫПОЛНЯЮЩИХ РАБОТЫ (УСЛУГИ) ПО</a:t>
            </a:r>
            <a:r>
              <a:rPr lang="ru-RU" altLang="zh-CN" sz="1200" dirty="0">
                <a:solidFill>
                  <a:srgbClr val="000000"/>
                </a:solidFill>
                <a:ea typeface="MS PGothic" panose="020B0600070205080204" pitchFamily="34" charset="-128"/>
              </a:rPr>
              <a:t> </a:t>
            </a:r>
            <a:r>
              <a:rPr lang="ru-RU" altLang="zh-CN" sz="1200" b="1" i="1" u="sng" dirty="0">
                <a:solidFill>
                  <a:srgbClr val="000000"/>
                </a:solidFill>
                <a:ea typeface="MS PGothic" panose="020B0600070205080204" pitchFamily="34" charset="-128"/>
              </a:rPr>
              <a:t>ПЕРЕВАЛКЕ И ХРАНЕНИЮ ТОВАРОВ В МОРСКИХ, РЕЧНЫХ ПОРТАХ </a:t>
            </a:r>
            <a:endParaRPr lang="ru-RU" altLang="zh-CN" sz="1200" i="1" u="sng" dirty="0">
              <a:solidFill>
                <a:srgbClr val="000000"/>
              </a:solidFill>
              <a:ea typeface="MS PGothic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ru-RU" altLang="zh-CN" sz="1200" b="1" dirty="0">
                <a:solidFill>
                  <a:srgbClr val="000000"/>
                </a:solidFill>
                <a:ea typeface="MS PGothic" panose="020B0600070205080204" pitchFamily="34" charset="-128"/>
              </a:rPr>
              <a:t>РЕЕСТР </a:t>
            </a:r>
            <a:r>
              <a:rPr lang="ru-RU" altLang="zh-CN" sz="1200" b="1" i="1" u="sng" dirty="0">
                <a:solidFill>
                  <a:srgbClr val="000000"/>
                </a:solidFill>
                <a:ea typeface="MS PGothic" panose="020B0600070205080204" pitchFamily="34" charset="-128"/>
              </a:rPr>
              <a:t>ЖЕЛЕЗНОДОРОЖНЫХ НАКЛАДНЫХ </a:t>
            </a:r>
            <a:r>
              <a:rPr lang="ru-RU" altLang="zh-CN" sz="1200" b="1" dirty="0">
                <a:solidFill>
                  <a:srgbClr val="000000"/>
                </a:solidFill>
                <a:ea typeface="MS PGothic" panose="020B0600070205080204" pitchFamily="34" charset="-128"/>
              </a:rPr>
              <a:t>(ГРУЗОВЫЕ ПЕРЕВОЗКИ ПЕРЕВОЗЧИКОМ НА ЖЕЛЕЗНОДОРОЖНОМ ТРАНСПОРТЕ)</a:t>
            </a:r>
            <a:endParaRPr lang="ru-RU" altLang="zh-CN" sz="1200" dirty="0">
              <a:solidFill>
                <a:srgbClr val="000000"/>
              </a:solidFill>
              <a:ea typeface="MS PGothic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ru-RU" altLang="zh-CN" sz="1200" b="1" dirty="0">
                <a:solidFill>
                  <a:srgbClr val="000000"/>
                </a:solidFill>
                <a:ea typeface="MS PGothic" panose="020B0600070205080204" pitchFamily="34" charset="-128"/>
              </a:rPr>
              <a:t>РЕЕСТР </a:t>
            </a:r>
            <a:r>
              <a:rPr lang="ru-RU" altLang="zh-CN" sz="1200" b="1" i="1" u="sng" dirty="0">
                <a:solidFill>
                  <a:srgbClr val="000000"/>
                </a:solidFill>
                <a:ea typeface="MS PGothic" panose="020B0600070205080204" pitchFamily="34" charset="-128"/>
              </a:rPr>
              <a:t>ТРАНСПОРТНЫХ, ТОВАРОСОПРОВОДИТЕЛЬНЫХ ИЛИ ИНЫХ ДОКУМЕНТОВ </a:t>
            </a:r>
            <a:r>
              <a:rPr lang="ru-RU" altLang="zh-CN" sz="1200" b="1" dirty="0">
                <a:solidFill>
                  <a:srgbClr val="000000"/>
                </a:solidFill>
                <a:ea typeface="MS PGothic" panose="020B0600070205080204" pitchFamily="34" charset="-128"/>
              </a:rPr>
              <a:t>ДЛЯ НАЛОГОПЛАТЕЛЬЩИКОВ, ОСУЩЕСТВЛЯЮЩИХ </a:t>
            </a:r>
            <a:r>
              <a:rPr lang="ru-RU" altLang="zh-CN" sz="1200" b="1" i="1" u="sng" dirty="0">
                <a:solidFill>
                  <a:srgbClr val="000000"/>
                </a:solidFill>
                <a:ea typeface="MS PGothic" panose="020B0600070205080204" pitchFamily="34" charset="-128"/>
              </a:rPr>
              <a:t>РЕАЛИЗАЦИЮ ПРИПАСОВ</a:t>
            </a:r>
            <a:r>
              <a:rPr lang="ru-RU" altLang="zh-CN" sz="1200" b="1" dirty="0">
                <a:solidFill>
                  <a:srgbClr val="000000"/>
                </a:solidFill>
                <a:ea typeface="MS PGothic" panose="020B0600070205080204" pitchFamily="34" charset="-128"/>
              </a:rPr>
              <a:t>, ВЫВЕЗЕННЫХ С ТЕРРИТОРИИ РОССИЙСКОЙ ФЕДЕРАЦИИ </a:t>
            </a:r>
            <a:endParaRPr lang="ru-RU" altLang="zh-CN" sz="1200" dirty="0">
              <a:solidFill>
                <a:srgbClr val="000000"/>
              </a:solidFill>
              <a:ea typeface="MS PGothic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ru-RU" altLang="zh-CN" sz="1200" b="1" dirty="0">
                <a:solidFill>
                  <a:srgbClr val="000000"/>
                </a:solidFill>
                <a:ea typeface="MS PGothic" panose="020B0600070205080204" pitchFamily="34" charset="-128"/>
              </a:rPr>
              <a:t>РЕЕСТР </a:t>
            </a:r>
            <a:r>
              <a:rPr lang="ru-RU" altLang="zh-CN" sz="1200" b="1" i="1" u="sng" dirty="0">
                <a:solidFill>
                  <a:srgbClr val="000000"/>
                </a:solidFill>
                <a:ea typeface="MS PGothic" panose="020B0600070205080204" pitchFamily="34" charset="-128"/>
              </a:rPr>
              <a:t>ЕДИНЫХ МЕЖДУНАРОДНЫХ ПЕРЕВОЗОЧНЫХ ДОКУМЕНТОВ </a:t>
            </a:r>
            <a:r>
              <a:rPr lang="ru-RU" altLang="zh-CN" sz="1200" b="1" dirty="0">
                <a:solidFill>
                  <a:srgbClr val="000000"/>
                </a:solidFill>
                <a:ea typeface="MS PGothic" panose="020B0600070205080204" pitchFamily="34" charset="-128"/>
              </a:rPr>
              <a:t>ПО ПЕРЕВОЗКАМ ПАССАЖИРОВ И БАГАЖА</a:t>
            </a:r>
            <a:endParaRPr lang="ru-RU" altLang="zh-CN" sz="1200" dirty="0">
              <a:solidFill>
                <a:srgbClr val="000000"/>
              </a:solidFill>
              <a:ea typeface="MS PGothic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ru-RU" altLang="zh-CN" sz="1200" b="1" dirty="0">
                <a:solidFill>
                  <a:srgbClr val="000000"/>
                </a:solidFill>
                <a:ea typeface="MS PGothic" panose="020B0600070205080204" pitchFamily="34" charset="-128"/>
              </a:rPr>
              <a:t>РЕЕСТР </a:t>
            </a:r>
            <a:r>
              <a:rPr lang="ru-RU" altLang="zh-CN" sz="1200" b="1" i="1" u="sng" dirty="0">
                <a:solidFill>
                  <a:srgbClr val="000000"/>
                </a:solidFill>
                <a:ea typeface="MS PGothic" panose="020B0600070205080204" pitchFamily="34" charset="-128"/>
              </a:rPr>
              <a:t>ДОКУМЕНТОВ, ПОДТВЕРЖДАЮЩИХ ФАКТ ОКАЗАНИЯ УСЛУГ ПО ТРАНСПОРТИРОВКЕ НЕФТИ </a:t>
            </a:r>
            <a:r>
              <a:rPr lang="ru-RU" altLang="zh-CN" sz="1200" b="1" dirty="0">
                <a:solidFill>
                  <a:srgbClr val="000000"/>
                </a:solidFill>
                <a:ea typeface="MS PGothic" panose="020B0600070205080204" pitchFamily="34" charset="-128"/>
              </a:rPr>
              <a:t>И НЕФТЕПРОДУКТОВ  (В СЛУЧАЕ, КОГДА </a:t>
            </a:r>
            <a:r>
              <a:rPr lang="ru-RU" altLang="zh-CN" sz="1200" b="1" i="1" u="sng" dirty="0">
                <a:solidFill>
                  <a:srgbClr val="000000"/>
                </a:solidFill>
                <a:ea typeface="MS PGothic" panose="020B0600070205080204" pitchFamily="34" charset="-128"/>
              </a:rPr>
              <a:t>ТАМОЖЕННОЕ ДЕКЛАРИРОВАНИЕ НЕ ПРЕДУСМОТРЕНО </a:t>
            </a:r>
            <a:r>
              <a:rPr lang="ru-RU" altLang="zh-CN" sz="1200" b="1" dirty="0">
                <a:solidFill>
                  <a:srgbClr val="000000"/>
                </a:solidFill>
                <a:ea typeface="MS PGothic" panose="020B0600070205080204" pitchFamily="34" charset="-128"/>
              </a:rPr>
              <a:t>ТАМОЖЕННЫМ ЗАКОНОДАТЕЛЬСТВОМ ТАМОЖЕННОГО СОЮЗА)</a:t>
            </a:r>
            <a:endParaRPr lang="ru-RU" altLang="zh-CN" sz="1200" dirty="0">
              <a:solidFill>
                <a:srgbClr val="000000"/>
              </a:solidFill>
              <a:ea typeface="MS PGothic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ru-RU" altLang="zh-CN" sz="1200" b="1" dirty="0">
                <a:solidFill>
                  <a:srgbClr val="000000"/>
                </a:solidFill>
                <a:ea typeface="MS PGothic" panose="020B0600070205080204" pitchFamily="34" charset="-128"/>
              </a:rPr>
              <a:t>РЕЕСТР </a:t>
            </a:r>
            <a:r>
              <a:rPr lang="ru-RU" altLang="zh-CN" sz="1200" b="1" i="1" u="sng" dirty="0">
                <a:solidFill>
                  <a:srgbClr val="000000"/>
                </a:solidFill>
                <a:ea typeface="MS PGothic" panose="020B0600070205080204" pitchFamily="34" charset="-128"/>
              </a:rPr>
              <a:t>ДОКУМЕНТОВ, ПОДТВЕРЖДАЮЩИХ ФАКТ ОКАЗАНИЯ УСЛУГ ПО ТРАНСПОРТИРОВКЕ НЕФТИ И НЕФТЕПРОДУКТОВ </a:t>
            </a:r>
            <a:endParaRPr lang="ru-RU" altLang="zh-CN" sz="1200" i="1" u="sng" dirty="0">
              <a:solidFill>
                <a:srgbClr val="000000"/>
              </a:solidFill>
              <a:ea typeface="MS PGothic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ru-RU" altLang="zh-CN" sz="1200" b="1" dirty="0">
                <a:solidFill>
                  <a:srgbClr val="000000"/>
                </a:solidFill>
                <a:ea typeface="MS PGothic" panose="020B0600070205080204" pitchFamily="34" charset="-128"/>
              </a:rPr>
              <a:t>РЕЕСТР </a:t>
            </a:r>
            <a:r>
              <a:rPr lang="ru-RU" altLang="zh-CN" sz="1200" b="1" i="1" u="sng" dirty="0">
                <a:solidFill>
                  <a:srgbClr val="000000"/>
                </a:solidFill>
                <a:ea typeface="MS PGothic" panose="020B0600070205080204" pitchFamily="34" charset="-128"/>
              </a:rPr>
              <a:t>ДОКУМЕНТОВ, ПОДТВЕРЖДАЮЩИХ ФАКТ ОКАЗАНИЯ УСЛУГ ПО ОРГАНИЗАЦИИ ТРАНСПОРТИРОВКИ </a:t>
            </a:r>
            <a:r>
              <a:rPr lang="ru-RU" altLang="zh-CN" sz="1200" b="1" dirty="0">
                <a:solidFill>
                  <a:srgbClr val="000000"/>
                </a:solidFill>
                <a:ea typeface="MS PGothic" panose="020B0600070205080204" pitchFamily="34" charset="-128"/>
              </a:rPr>
              <a:t>(УСЛУГ ПО ТРАНСПОРТИРОВКЕ В СЛУЧАЕ ВВОЗА НА ТЕРРИТОРИЮ РОССИЙСКОЙ ФЕДЕРАЦИИ) </a:t>
            </a:r>
            <a:r>
              <a:rPr lang="ru-RU" altLang="zh-CN" sz="1200" b="1" i="1" u="sng" dirty="0">
                <a:solidFill>
                  <a:srgbClr val="000000"/>
                </a:solidFill>
                <a:ea typeface="MS PGothic" panose="020B0600070205080204" pitchFamily="34" charset="-128"/>
              </a:rPr>
              <a:t>ПРИРОДНОГО ГАЗА ТРУБОПРОВОДНЫМ ТРАНСПОРТОМ</a:t>
            </a:r>
            <a:endParaRPr lang="ru-RU" altLang="zh-CN" sz="1200" i="1" u="sng" dirty="0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3153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sz="18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Подтверждение НДС 0% при экспорте </a:t>
            </a:r>
            <a:r>
              <a:rPr lang="ru-RU" dirty="0" smtClean="0"/>
              <a:t>ст.165</a:t>
            </a:r>
            <a:endParaRPr lang="ru-RU" dirty="0"/>
          </a:p>
        </p:txBody>
      </p:sp>
      <p:sp>
        <p:nvSpPr>
          <p:cNvPr id="5" name="Прямоугольник 2"/>
          <p:cNvSpPr>
            <a:spLocks noChangeArrowheads="1"/>
          </p:cNvSpPr>
          <p:nvPr/>
        </p:nvSpPr>
        <p:spPr bwMode="auto">
          <a:xfrm>
            <a:off x="2339752" y="2132856"/>
            <a:ext cx="659130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ru-RU" altLang="zh-CN" sz="1900" dirty="0">
                <a:latin typeface="Arial" pitchFamily="34" charset="0"/>
                <a:ea typeface="+mn-ea"/>
                <a:cs typeface="Arial" pitchFamily="34" charset="0"/>
                <a:sym typeface="Segoe UI Light" panose="020B0502040204020203" pitchFamily="34" charset="0"/>
              </a:rPr>
              <a:t>Копии  указанных  документов  представляются  налогоплательщиком  в течение 20  календарных  дней  с  даты  получения  соответствующего требования НО </a:t>
            </a:r>
            <a:endParaRPr lang="ru-RU" altLang="zh-CN" sz="19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Прямоугольник 3"/>
          <p:cNvSpPr>
            <a:spLocks noChangeArrowheads="1"/>
          </p:cNvSpPr>
          <p:nvPr/>
        </p:nvSpPr>
        <p:spPr bwMode="auto">
          <a:xfrm>
            <a:off x="2339752" y="3844943"/>
            <a:ext cx="6429375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ru-RU" altLang="zh-CN" sz="1900" dirty="0">
                <a:latin typeface="Arial" pitchFamily="34" charset="0"/>
                <a:ea typeface="+mn-ea"/>
                <a:cs typeface="Arial" pitchFamily="34" charset="0"/>
                <a:sym typeface="Segoe UI Light" panose="020B0502040204020203" pitchFamily="34" charset="0"/>
              </a:rPr>
              <a:t>Документы не представлены - обоснованность  применения  налоговой  ставки 0% в соответствующей части считается неподтвержденной.</a:t>
            </a:r>
            <a:endParaRPr lang="ru-RU" altLang="zh-CN" sz="19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7" name="Picture 31" descr="D:\WORK\Картинки\FNS_logo_12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13" y="1644749"/>
            <a:ext cx="947737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Группа 24"/>
          <p:cNvGrpSpPr>
            <a:grpSpLocks noChangeAspect="1"/>
          </p:cNvGrpSpPr>
          <p:nvPr/>
        </p:nvGrpSpPr>
        <p:grpSpPr bwMode="auto">
          <a:xfrm>
            <a:off x="465137" y="4073543"/>
            <a:ext cx="1309687" cy="920750"/>
            <a:chOff x="0" y="0"/>
            <a:chExt cx="1310368" cy="920750"/>
          </a:xfrm>
        </p:grpSpPr>
        <p:pic>
          <p:nvPicPr>
            <p:cNvPr id="9" name="Picture 6" descr="G:\CDC\____Презентации\Мониторинг.Спецслужбы\чел2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774700" cy="920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" descr="http://thumbs.dreamstime.com/thumblarge_561/1291135483jorAZf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73312" y="306490"/>
              <a:ext cx="637056" cy="614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1" name="Прямая со стрелкой 30"/>
          <p:cNvCxnSpPr>
            <a:cxnSpLocks noChangeShapeType="1"/>
          </p:cNvCxnSpPr>
          <p:nvPr/>
        </p:nvCxnSpPr>
        <p:spPr bwMode="auto">
          <a:xfrm>
            <a:off x="1121430" y="2780928"/>
            <a:ext cx="0" cy="1190625"/>
          </a:xfrm>
          <a:prstGeom prst="straightConnector1">
            <a:avLst/>
          </a:prstGeom>
          <a:noFill/>
          <a:ln w="28575">
            <a:solidFill>
              <a:srgbClr val="005EA4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516370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100" b="1" i="1" dirty="0"/>
              <a:t>При экспорте </a:t>
            </a:r>
            <a:r>
              <a:rPr lang="ru-RU" sz="2100" dirty="0"/>
              <a:t>в Страны ЕАЭС подтверждение НДС 0% происходит в рамках </a:t>
            </a:r>
            <a:r>
              <a:rPr lang="ru-RU" sz="2100" b="1" i="1" dirty="0"/>
              <a:t>Договора о Евразийском экономическом союзе от 10.10.2014г. </a:t>
            </a:r>
          </a:p>
          <a:p>
            <a:pPr marL="0" indent="0">
              <a:buNone/>
            </a:pPr>
            <a:endParaRPr lang="ru-RU" sz="2100" dirty="0"/>
          </a:p>
          <a:p>
            <a:pPr marL="0" indent="0">
              <a:buNone/>
            </a:pPr>
            <a:r>
              <a:rPr lang="ru-RU" sz="2100" dirty="0"/>
              <a:t>Приложение №18 Протокол о порядке взимания косвенных налогов и механизме контроля за их уплатой при экспорте и импорте товаров, выполнении работ, оказания услуг (Далее Приложение)</a:t>
            </a:r>
          </a:p>
          <a:p>
            <a:pPr marL="0" indent="0">
              <a:buNone/>
            </a:pPr>
            <a:r>
              <a:rPr lang="ru-RU" sz="2100" dirty="0"/>
              <a:t>Приложение разработано в соответствии со ст. 71 и 72 Договора.</a:t>
            </a:r>
          </a:p>
          <a:p>
            <a:pPr marL="0" indent="0">
              <a:buNone/>
            </a:pPr>
            <a:endParaRPr lang="ru-RU" sz="2100" dirty="0"/>
          </a:p>
          <a:p>
            <a:pPr marL="0" indent="0">
              <a:buNone/>
            </a:pPr>
            <a:r>
              <a:rPr lang="ru-RU" sz="2100" b="1" i="1" dirty="0"/>
              <a:t>Приложение   определяет:</a:t>
            </a:r>
          </a:p>
          <a:p>
            <a:r>
              <a:rPr lang="ru-RU" sz="2100" b="1" i="1" dirty="0"/>
              <a:t>Порядок взимания косвенных налогов</a:t>
            </a:r>
          </a:p>
          <a:p>
            <a:r>
              <a:rPr lang="ru-RU" sz="2100" b="1" i="1" dirty="0"/>
              <a:t>Механизм контроля за их уплатой.</a:t>
            </a:r>
          </a:p>
          <a:p>
            <a:pPr marL="0" indent="0">
              <a:buNone/>
            </a:pPr>
            <a:endParaRPr lang="ru-RU" dirty="0">
              <a:latin typeface="Segoe UI Semibold" panose="020B0702040204020203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Подтверждение НДС 0% при экспорте в страны </a:t>
            </a:r>
            <a:r>
              <a:rPr lang="ru-RU" dirty="0" smtClean="0"/>
              <a:t>ЕАЭС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5680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П.4  раздела II</a:t>
            </a:r>
            <a:r>
              <a:rPr lang="ru-RU" dirty="0"/>
              <a:t>. </a:t>
            </a:r>
            <a:r>
              <a:rPr lang="ru-RU" b="1" i="1" dirty="0"/>
              <a:t>Порядок применения косвенных налогов</a:t>
            </a:r>
          </a:p>
          <a:p>
            <a:pPr marL="0" indent="0">
              <a:buNone/>
            </a:pPr>
            <a:r>
              <a:rPr lang="ru-RU" b="1" i="1" dirty="0"/>
              <a:t>при экспорте </a:t>
            </a:r>
            <a:r>
              <a:rPr lang="ru-RU" b="1" i="1" dirty="0" smtClean="0"/>
              <a:t>товаров </a:t>
            </a:r>
          </a:p>
          <a:p>
            <a:pPr marL="0" indent="0">
              <a:buNone/>
            </a:pPr>
            <a:endParaRPr lang="ru-RU" b="1" i="1" dirty="0" smtClean="0"/>
          </a:p>
          <a:p>
            <a:pPr marL="0" indent="0">
              <a:buNone/>
            </a:pPr>
            <a:r>
              <a:rPr lang="ru-RU" dirty="0" smtClean="0"/>
              <a:t>Налогоплательщик представляет </a:t>
            </a:r>
            <a:r>
              <a:rPr lang="ru-RU" b="1" i="1" dirty="0" smtClean="0"/>
              <a:t>в НО в электронном виде </a:t>
            </a:r>
            <a:r>
              <a:rPr lang="ru-RU" dirty="0" smtClean="0"/>
              <a:t>в </a:t>
            </a:r>
            <a:r>
              <a:rPr lang="ru-RU" dirty="0"/>
              <a:t>порядке, установленном нормативными правовыми актами НО и  в формате, утвержденном </a:t>
            </a:r>
            <a:r>
              <a:rPr lang="ru-RU" dirty="0" smtClean="0"/>
              <a:t>НО:</a:t>
            </a:r>
          </a:p>
          <a:p>
            <a:pPr marL="0" indent="0">
              <a:buNone/>
            </a:pPr>
            <a:r>
              <a:rPr lang="ru-RU" dirty="0" smtClean="0"/>
              <a:t>1. </a:t>
            </a:r>
            <a:r>
              <a:rPr lang="ru-RU" b="1" i="1" dirty="0" smtClean="0"/>
              <a:t>Налоговая декларация  </a:t>
            </a:r>
          </a:p>
          <a:p>
            <a:pPr marL="0" indent="0">
              <a:buNone/>
            </a:pPr>
            <a:r>
              <a:rPr lang="ru-RU" dirty="0" smtClean="0"/>
              <a:t>2. </a:t>
            </a:r>
            <a:r>
              <a:rPr lang="ru-RU" b="1" i="1" dirty="0" smtClean="0"/>
              <a:t>Пакет подтверждающих документов </a:t>
            </a:r>
            <a:r>
              <a:rPr lang="ru-RU" dirty="0" smtClean="0"/>
              <a:t>(договоры, выписки банка, транспортные (товаросопроводительные), иные ) </a:t>
            </a:r>
          </a:p>
          <a:p>
            <a:pPr marL="0" indent="0">
              <a:buNone/>
            </a:pPr>
            <a:r>
              <a:rPr lang="ru-RU" dirty="0" smtClean="0"/>
              <a:t>3. </a:t>
            </a:r>
            <a:r>
              <a:rPr lang="ru-RU" b="1" i="1" dirty="0" smtClean="0"/>
              <a:t>Перечень заявлений </a:t>
            </a:r>
            <a:r>
              <a:rPr lang="ru-RU" dirty="0"/>
              <a:t>о ввозе товаров и уплате косвенных </a:t>
            </a:r>
            <a:r>
              <a:rPr lang="ru-RU" dirty="0" smtClean="0"/>
              <a:t>налогов (Приказ </a:t>
            </a:r>
            <a:r>
              <a:rPr lang="ru-RU" dirty="0"/>
              <a:t>ММВ-7-15/139@ от 06.04.2015 (</a:t>
            </a:r>
            <a:r>
              <a:rPr lang="ru-RU" u="sng" dirty="0">
                <a:hlinkClick r:id="rId2"/>
              </a:rPr>
              <a:t>https://www.nalog.ru/rn77/about_fts/docs/5577499</a:t>
            </a:r>
            <a:r>
              <a:rPr lang="ru-RU" u="sng" dirty="0" smtClean="0">
                <a:hlinkClick r:id="rId2"/>
              </a:rPr>
              <a:t>/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dirty="0" smtClean="0"/>
              <a:t>Перечень  включает только Заявления, которые уже </a:t>
            </a:r>
            <a:r>
              <a:rPr lang="ru-RU" dirty="0"/>
              <a:t>внесены в </a:t>
            </a:r>
            <a:r>
              <a:rPr lang="ru-RU" dirty="0" smtClean="0"/>
              <a:t>базу </a:t>
            </a:r>
            <a:r>
              <a:rPr lang="ru-RU" dirty="0"/>
              <a:t>ФНС </a:t>
            </a:r>
            <a:r>
              <a:rPr lang="ru-RU" dirty="0"/>
              <a:t>С</a:t>
            </a:r>
            <a:r>
              <a:rPr lang="ru-RU" dirty="0" smtClean="0"/>
              <a:t>ервис </a:t>
            </a:r>
            <a:r>
              <a:rPr lang="ru-RU" u="sng" dirty="0">
                <a:hlinkClick r:id="rId3" action="ppaction://hlinkfile"/>
              </a:rPr>
              <a:t>https://service.nalog.ru/blr1.do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Подтверждение НДС 0% при экспорте в страны </a:t>
            </a:r>
            <a:r>
              <a:rPr lang="ru-RU" dirty="0" smtClean="0"/>
              <a:t>ЕАЭС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3250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Подтверждение НДС 0% при экспорте в страны </a:t>
            </a:r>
            <a:r>
              <a:rPr lang="ru-RU" dirty="0" smtClean="0"/>
              <a:t>ЕАЭС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841" y="1268760"/>
            <a:ext cx="6410423" cy="5336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013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20552" y="2852936"/>
            <a:ext cx="7786741" cy="45974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Подтверждение НДС 0% при экспорте </a:t>
            </a:r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/>
          <a:stretch>
            <a:fillRect/>
          </a:stretch>
        </p:blipFill>
        <p:spPr>
          <a:xfrm>
            <a:off x="467544" y="2191741"/>
            <a:ext cx="7632848" cy="37575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520" y="1196752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Формат передачи документов, предусмотренных НК РФ и используемых НО при реализации своих полномочий в отношениях, регулируемых законодательством о налогах и сборах в электронной форме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259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efault Them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7601</TotalTime>
  <Words>555</Words>
  <Application>Microsoft Office PowerPoint</Application>
  <PresentationFormat>Экран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MS PGothic</vt:lpstr>
      <vt:lpstr>SimSun</vt:lpstr>
      <vt:lpstr>Arial</vt:lpstr>
      <vt:lpstr>Calibri</vt:lpstr>
      <vt:lpstr>Segoe UI Light</vt:lpstr>
      <vt:lpstr>Segoe UI Semibold</vt:lpstr>
      <vt:lpstr>Default Theme</vt:lpstr>
      <vt:lpstr>Специальное оформление</vt:lpstr>
      <vt:lpstr>Подтверждение ставки НДС  0% в электронном виде</vt:lpstr>
      <vt:lpstr>Подтверждение НДС 0% при экспорте </vt:lpstr>
      <vt:lpstr>Подтверждение НДС 0% при экспорте ст.165</vt:lpstr>
      <vt:lpstr>Подтверждение НДС 0% при экспорте ст.165</vt:lpstr>
      <vt:lpstr>Подтверждение НДС 0% при экспорте ст.165</vt:lpstr>
      <vt:lpstr>Подтверждение НДС 0% при экспорте в страны ЕАЭС</vt:lpstr>
      <vt:lpstr>Подтверждение НДС 0% при экспорте в страны ЕАЭС</vt:lpstr>
      <vt:lpstr>Подтверждение НДС 0% при экспорте в страны ЕАЭС</vt:lpstr>
      <vt:lpstr>Подтверждение НДС 0% при экспорте </vt:lpstr>
      <vt:lpstr>Подтверждение НДС 0% при экспорте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Боков Василий Александрович</dc:creator>
  <cp:lastModifiedBy>Барвицкая Елена Вячеславовна</cp:lastModifiedBy>
  <cp:revision>591</cp:revision>
  <cp:lastPrinted>2015-12-03T12:15:35Z</cp:lastPrinted>
  <dcterms:created xsi:type="dcterms:W3CDTF">2014-03-05T12:46:55Z</dcterms:created>
  <dcterms:modified xsi:type="dcterms:W3CDTF">2016-03-03T18:50:04Z</dcterms:modified>
</cp:coreProperties>
</file>