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6" r:id="rId4"/>
    <p:sldId id="267" r:id="rId5"/>
    <p:sldId id="260" r:id="rId6"/>
    <p:sldId id="268" r:id="rId7"/>
    <p:sldId id="269" r:id="rId8"/>
    <p:sldId id="270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8">
          <p15:clr>
            <a:srgbClr val="A4A3A4"/>
          </p15:clr>
        </p15:guide>
        <p15:guide id="2" orient="horz" pos="290">
          <p15:clr>
            <a:srgbClr val="A4A3A4"/>
          </p15:clr>
        </p15:guide>
        <p15:guide id="3" orient="horz" pos="1067">
          <p15:clr>
            <a:srgbClr val="A4A3A4"/>
          </p15:clr>
        </p15:guide>
        <p15:guide id="4" orient="horz" pos="2187">
          <p15:clr>
            <a:srgbClr val="A4A3A4"/>
          </p15:clr>
        </p15:guide>
        <p15:guide id="5" orient="horz" pos="2368">
          <p15:clr>
            <a:srgbClr val="A4A3A4"/>
          </p15:clr>
        </p15:guide>
        <p15:guide id="6" orient="horz" pos="3477">
          <p15:clr>
            <a:srgbClr val="A4A3A4"/>
          </p15:clr>
        </p15:guide>
        <p15:guide id="7" orient="horz" pos="4031">
          <p15:clr>
            <a:srgbClr val="A4A3A4"/>
          </p15:clr>
        </p15:guide>
        <p15:guide id="8" pos="2788">
          <p15:clr>
            <a:srgbClr val="A4A3A4"/>
          </p15:clr>
        </p15:guide>
        <p15:guide id="9" pos="309">
          <p15:clr>
            <a:srgbClr val="A4A3A4"/>
          </p15:clr>
        </p15:guide>
        <p15:guide id="10" pos="997">
          <p15:clr>
            <a:srgbClr val="A4A3A4"/>
          </p15:clr>
        </p15:guide>
        <p15:guide id="11" pos="1205">
          <p15:clr>
            <a:srgbClr val="A4A3A4"/>
          </p15:clr>
        </p15:guide>
        <p15:guide id="12" pos="1888">
          <p15:clr>
            <a:srgbClr val="A4A3A4"/>
          </p15:clr>
        </p15:guide>
        <p15:guide id="13" pos="2096">
          <p15:clr>
            <a:srgbClr val="A4A3A4"/>
          </p15:clr>
        </p15:guide>
        <p15:guide id="14" pos="2992">
          <p15:clr>
            <a:srgbClr val="A4A3A4"/>
          </p15:clr>
        </p15:guide>
        <p15:guide id="15" pos="3684">
          <p15:clr>
            <a:srgbClr val="A4A3A4"/>
          </p15:clr>
        </p15:guide>
        <p15:guide id="16" pos="3888">
          <p15:clr>
            <a:srgbClr val="A4A3A4"/>
          </p15:clr>
        </p15:guide>
        <p15:guide id="17" pos="4580">
          <p15:clr>
            <a:srgbClr val="A4A3A4"/>
          </p15:clr>
        </p15:guide>
        <p15:guide id="18" pos="4780">
          <p15:clr>
            <a:srgbClr val="A4A3A4"/>
          </p15:clr>
        </p15:guide>
        <p15:guide id="19" pos="5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8061"/>
    <a:srgbClr val="9F3A1B"/>
    <a:srgbClr val="48AF88"/>
    <a:srgbClr val="9ECF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120" y="144"/>
      </p:cViewPr>
      <p:guideLst>
        <p:guide orient="horz" pos="688"/>
        <p:guide orient="horz" pos="290"/>
        <p:guide orient="horz" pos="1067"/>
        <p:guide orient="horz" pos="2187"/>
        <p:guide orient="horz" pos="2368"/>
        <p:guide orient="horz" pos="3477"/>
        <p:guide orient="horz" pos="4031"/>
        <p:guide pos="2788"/>
        <p:guide pos="309"/>
        <p:guide pos="997"/>
        <p:guide pos="1205"/>
        <p:guide pos="1888"/>
        <p:guide pos="2096"/>
        <p:guide pos="2992"/>
        <p:guide pos="3684"/>
        <p:guide pos="3888"/>
        <p:guide pos="4580"/>
        <p:guide pos="4780"/>
        <p:guide pos="54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F921-4E71-4928-A447-B4F67729C6D1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8D31-7FEC-4ADA-9FC8-201255F5F6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62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F921-4E71-4928-A447-B4F67729C6D1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8D31-7FEC-4ADA-9FC8-201255F5F6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453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F921-4E71-4928-A447-B4F67729C6D1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8D31-7FEC-4ADA-9FC8-201255F5F6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30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F921-4E71-4928-A447-B4F67729C6D1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8D31-7FEC-4ADA-9FC8-201255F5F6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52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F921-4E71-4928-A447-B4F67729C6D1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8D31-7FEC-4ADA-9FC8-201255F5F6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674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F921-4E71-4928-A447-B4F67729C6D1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8D31-7FEC-4ADA-9FC8-201255F5F6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79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F921-4E71-4928-A447-B4F67729C6D1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8D31-7FEC-4ADA-9FC8-201255F5F6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40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F921-4E71-4928-A447-B4F67729C6D1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8D31-7FEC-4ADA-9FC8-201255F5F6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44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F921-4E71-4928-A447-B4F67729C6D1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8D31-7FEC-4ADA-9FC8-201255F5F6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5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F921-4E71-4928-A447-B4F67729C6D1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8D31-7FEC-4ADA-9FC8-201255F5F6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56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F921-4E71-4928-A447-B4F67729C6D1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8D31-7FEC-4ADA-9FC8-201255F5F6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89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9F921-4E71-4928-A447-B4F67729C6D1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98D31-7FEC-4ADA-9FC8-201255F5F6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58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Z:\_База\С\Совет рынка\фирменный стиль\файлы на диск\Guideline_NP-Sovet_rinka\corporate elements\presentation\4x3\278667236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0"/>
            <a:ext cx="2971799" cy="6564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Z:\_База\С\Совет рынка\фирменный стиль\файлы на диск\Guideline_NP-Sovet_rinka\corporate elements\presentation\4x3\1-01-01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443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981584"/>
            <a:ext cx="5244353" cy="3051663"/>
          </a:xfrm>
        </p:spPr>
        <p:txBody>
          <a:bodyPr wrap="square" lIns="0" tIns="0" rIns="0" bIns="0" anchor="t">
            <a:no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Особенности документооборота в электроэнергетике. </a:t>
            </a:r>
            <a:b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Разногласия между продавцом и покупателем по объему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(стоимости, тарифа) товаров, услуг:</a:t>
            </a:r>
            <a:b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Прием товара к учету не в полном объеме</a:t>
            </a:r>
            <a:endParaRPr lang="ru-RU" sz="2000" dirty="0">
              <a:solidFill>
                <a:srgbClr val="0E8061"/>
              </a:solidFill>
              <a:latin typeface="Bliss Pro Light" pitchFamily="50" charset="0"/>
            </a:endParaRPr>
          </a:p>
        </p:txBody>
      </p:sp>
      <p:pic>
        <p:nvPicPr>
          <p:cNvPr id="1031" name="Picture 7" descr="Z:\_База\С\Совет рынка\фирменный стиль\Presentation\4x3\logo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1" y="869207"/>
            <a:ext cx="4146021" cy="82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907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_База\С\Совет рынка\фирменный стиль\Presentation\4x3\2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44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39563" cy="980004"/>
          </a:xfrm>
        </p:spPr>
        <p:txBody>
          <a:bodyPr anchor="t">
            <a:normAutofit/>
          </a:bodyPr>
          <a:lstStyle/>
          <a:p>
            <a:pPr algn="l"/>
            <a:r>
              <a:rPr lang="ru-RU" sz="1800" b="1" dirty="0" smtClean="0">
                <a:solidFill>
                  <a:srgbClr val="0E8061"/>
                </a:solidFill>
                <a:latin typeface="Bliss Pro Light" pitchFamily="50" charset="0"/>
              </a:rPr>
              <a:t/>
            </a:r>
            <a:br>
              <a:rPr lang="ru-RU" sz="1800" b="1" dirty="0" smtClean="0">
                <a:solidFill>
                  <a:srgbClr val="0E8061"/>
                </a:solidFill>
                <a:latin typeface="Bliss Pro Light" pitchFamily="50" charset="0"/>
              </a:rPr>
            </a:br>
            <a:r>
              <a:rPr lang="ru-RU" sz="1600" b="1" dirty="0" smtClean="0">
                <a:solidFill>
                  <a:srgbClr val="0E8061"/>
                </a:solidFill>
                <a:latin typeface="Bliss Pro Light" pitchFamily="50" charset="0"/>
              </a:rPr>
              <a:t>Торговые взаимоотношения между сетевыми и </a:t>
            </a:r>
            <a:r>
              <a:rPr lang="ru-RU" sz="1600" b="1" dirty="0" err="1" smtClean="0">
                <a:solidFill>
                  <a:srgbClr val="0E8061"/>
                </a:solidFill>
                <a:latin typeface="Bliss Pro Light" pitchFamily="50" charset="0"/>
              </a:rPr>
              <a:t>энергосбытовыми</a:t>
            </a:r>
            <a:r>
              <a:rPr lang="ru-RU" sz="1600" b="1" dirty="0" smtClean="0">
                <a:solidFill>
                  <a:srgbClr val="0E8061"/>
                </a:solidFill>
                <a:latin typeface="Bliss Pro Light" pitchFamily="50" charset="0"/>
              </a:rPr>
              <a:t> организациями</a:t>
            </a:r>
            <a:endParaRPr lang="ru-RU" sz="1600" b="1" dirty="0">
              <a:solidFill>
                <a:srgbClr val="0E8061"/>
              </a:solidFill>
              <a:latin typeface="Bliss Pro Light" pitchFamily="50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80753" y="1573619"/>
            <a:ext cx="8718698" cy="46676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800" dirty="0">
              <a:solidFill>
                <a:srgbClr val="48AF88"/>
              </a:solidFill>
              <a:latin typeface="Bliss Pro" pitchFamily="50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17361" y="3101787"/>
            <a:ext cx="1641893" cy="1325527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>
            <a:outerShdw blurRad="50800" dist="165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ЭНЕРГОСБЫТОВАЯ КОМПАНИЯ </a:t>
            </a:r>
            <a:endParaRPr lang="ru-RU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18383" y="3105645"/>
            <a:ext cx="1689952" cy="1321669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>
            <a:outerShdw blurRad="50800" dist="165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СЕТЕВАЯ ОТРАНИЗАЦИЯ </a:t>
            </a:r>
            <a:endParaRPr lang="ru-RU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734234" y="3101786"/>
            <a:ext cx="3145987" cy="726143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63500" dist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Реализация услуг по передаче электроэнергии</a:t>
            </a:r>
            <a:endParaRPr lang="ru-RU" sz="1200" dirty="0">
              <a:solidFill>
                <a:schemeClr val="bg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2731991" y="3893914"/>
            <a:ext cx="3148230" cy="727179"/>
          </a:xfrm>
          <a:prstGeom prst="leftArrow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143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Реализация электроэнергии для целей компенсации потерь</a:t>
            </a:r>
            <a:endParaRPr lang="ru-RU" sz="1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5181600" y="1573619"/>
            <a:ext cx="3155576" cy="1219200"/>
          </a:xfrm>
          <a:prstGeom prst="cloudCallout">
            <a:avLst>
              <a:gd name="adj1" fmla="val -20167"/>
              <a:gd name="adj2" fmla="val 66193"/>
            </a:avLst>
          </a:prstGeom>
          <a:solidFill>
            <a:schemeClr val="bg2"/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i="1" dirty="0" smtClean="0">
                <a:solidFill>
                  <a:schemeClr val="bg2">
                    <a:lumMod val="50000"/>
                  </a:schemeClr>
                </a:solidFill>
              </a:rPr>
              <a:t>Основание:</a:t>
            </a:r>
          </a:p>
          <a:p>
            <a:pPr algn="ctr"/>
            <a:r>
              <a:rPr lang="ru-RU" sz="1000" i="1" dirty="0" smtClean="0">
                <a:solidFill>
                  <a:schemeClr val="bg2">
                    <a:lumMod val="50000"/>
                  </a:schemeClr>
                </a:solidFill>
              </a:rPr>
              <a:t>«Правила </a:t>
            </a:r>
            <a:r>
              <a:rPr lang="ru-RU" sz="1000" i="1" dirty="0">
                <a:solidFill>
                  <a:schemeClr val="bg2">
                    <a:lumMod val="50000"/>
                  </a:schemeClr>
                </a:solidFill>
              </a:rPr>
              <a:t>недискриминационного доступа к услугам по передаче электрической энергии и оказания этих </a:t>
            </a:r>
            <a:r>
              <a:rPr lang="ru-RU" sz="1000" i="1" dirty="0" smtClean="0">
                <a:solidFill>
                  <a:schemeClr val="bg2">
                    <a:lumMod val="50000"/>
                  </a:schemeClr>
                </a:solidFill>
              </a:rPr>
              <a:t>услуг» (ПП № 861)</a:t>
            </a:r>
          </a:p>
        </p:txBody>
      </p:sp>
      <p:sp>
        <p:nvSpPr>
          <p:cNvPr id="14" name="Выноска-облако 13"/>
          <p:cNvSpPr/>
          <p:nvPr/>
        </p:nvSpPr>
        <p:spPr>
          <a:xfrm>
            <a:off x="518383" y="5051980"/>
            <a:ext cx="3137647" cy="1096244"/>
          </a:xfrm>
          <a:prstGeom prst="cloudCallout">
            <a:avLst>
              <a:gd name="adj1" fmla="val 20947"/>
              <a:gd name="adj2" fmla="val -72827"/>
            </a:avLst>
          </a:prstGeom>
          <a:solidFill>
            <a:schemeClr val="bg2"/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i="1" dirty="0" smtClean="0">
                <a:solidFill>
                  <a:schemeClr val="bg2">
                    <a:lumMod val="50000"/>
                  </a:schemeClr>
                </a:solidFill>
              </a:rPr>
              <a:t>Основание:</a:t>
            </a:r>
          </a:p>
          <a:p>
            <a:pPr algn="ctr"/>
            <a:r>
              <a:rPr lang="ru-RU" sz="1000" i="1" dirty="0" smtClean="0">
                <a:solidFill>
                  <a:schemeClr val="bg2">
                    <a:lumMod val="50000"/>
                  </a:schemeClr>
                </a:solidFill>
              </a:rPr>
              <a:t>«Основные положения </a:t>
            </a:r>
            <a:r>
              <a:rPr lang="ru-RU" sz="1000" i="1" dirty="0">
                <a:solidFill>
                  <a:schemeClr val="bg2">
                    <a:lumMod val="50000"/>
                  </a:schemeClr>
                </a:solidFill>
              </a:rPr>
              <a:t>функционирования розничных рынков электрической </a:t>
            </a:r>
            <a:r>
              <a:rPr lang="ru-RU" sz="1000" i="1" dirty="0" smtClean="0">
                <a:solidFill>
                  <a:schemeClr val="bg2">
                    <a:lumMod val="50000"/>
                  </a:schemeClr>
                </a:solidFill>
              </a:rPr>
              <a:t>энергии» (ПП 442)</a:t>
            </a:r>
            <a:endParaRPr lang="ru-RU" sz="100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05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_База\С\Совет рынка\фирменный стиль\Presentation\4x3\2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31" y="0"/>
            <a:ext cx="91744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39563" cy="980004"/>
          </a:xfrm>
        </p:spPr>
        <p:txBody>
          <a:bodyPr anchor="t">
            <a:normAutofit/>
          </a:bodyPr>
          <a:lstStyle/>
          <a:p>
            <a:pPr algn="l"/>
            <a:r>
              <a:rPr lang="ru-RU" sz="1800" b="1" dirty="0" smtClean="0">
                <a:solidFill>
                  <a:srgbClr val="0E8061"/>
                </a:solidFill>
                <a:latin typeface="Bliss Pro Light" pitchFamily="50" charset="0"/>
              </a:rPr>
              <a:t/>
            </a:r>
            <a:br>
              <a:rPr lang="ru-RU" sz="1800" b="1" dirty="0" smtClean="0">
                <a:solidFill>
                  <a:srgbClr val="0E8061"/>
                </a:solidFill>
                <a:latin typeface="Bliss Pro Light" pitchFamily="50" charset="0"/>
              </a:rPr>
            </a:br>
            <a:r>
              <a:rPr lang="ru-RU" sz="1600" b="1" dirty="0" smtClean="0">
                <a:solidFill>
                  <a:srgbClr val="0E8061"/>
                </a:solidFill>
                <a:latin typeface="Bliss Pro Light" pitchFamily="50" charset="0"/>
              </a:rPr>
              <a:t>Определение объемов реализации</a:t>
            </a:r>
            <a:endParaRPr lang="ru-RU" sz="1600" b="1" dirty="0">
              <a:solidFill>
                <a:srgbClr val="0E8061"/>
              </a:solidFill>
              <a:latin typeface="Bliss Pro Light" pitchFamily="50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80753" y="1573619"/>
            <a:ext cx="8718698" cy="46676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800" dirty="0">
              <a:solidFill>
                <a:srgbClr val="48AF88"/>
              </a:solidFill>
              <a:latin typeface="Bliss Pro" pitchFamily="50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25228" y="1765473"/>
            <a:ext cx="2222137" cy="123770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Объем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потребления (производства) электрической энергии (мощности)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61218" y="2848483"/>
            <a:ext cx="2294011" cy="1161033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Объем фактических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потерь электрической энергии в объектах электросетевого хозяйства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18032" y="3907465"/>
            <a:ext cx="2273187" cy="114461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Объем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оказанных услуг по передаче электрической энергии</a:t>
            </a:r>
          </a:p>
        </p:txBody>
      </p:sp>
      <p:sp>
        <p:nvSpPr>
          <p:cNvPr id="3" name="Штриховая стрелка вправо 2"/>
          <p:cNvSpPr/>
          <p:nvPr/>
        </p:nvSpPr>
        <p:spPr>
          <a:xfrm>
            <a:off x="3542642" y="2828261"/>
            <a:ext cx="1587257" cy="766586"/>
          </a:xfrm>
          <a:prstGeom prst="striped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определяется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74448" y="1765473"/>
            <a:ext cx="3173505" cy="11207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</a:rPr>
              <a:t>На </a:t>
            </a:r>
            <a:r>
              <a:rPr lang="ru-RU" sz="1200" i="1" dirty="0">
                <a:solidFill>
                  <a:schemeClr val="tx1"/>
                </a:solidFill>
              </a:rPr>
              <a:t>основании данных, полученных с использованием приборов учета электрической </a:t>
            </a:r>
            <a:r>
              <a:rPr lang="ru-RU" sz="1200" i="1" dirty="0" smtClean="0">
                <a:solidFill>
                  <a:schemeClr val="tx1"/>
                </a:solidFill>
              </a:rPr>
              <a:t>энергии</a:t>
            </a:r>
            <a:endParaRPr lang="ru-RU" sz="1200" b="1" i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374447" y="3835956"/>
            <a:ext cx="3173505" cy="9872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solidFill>
                  <a:schemeClr val="tx1"/>
                </a:solidFill>
              </a:rPr>
              <a:t>путем применения расчетных способов, предусмотренных </a:t>
            </a:r>
            <a:r>
              <a:rPr lang="ru-RU" sz="1200" i="1" dirty="0" smtClean="0">
                <a:solidFill>
                  <a:schemeClr val="tx1"/>
                </a:solidFill>
              </a:rPr>
              <a:t>«Основными положениями» (ПП 442)</a:t>
            </a:r>
            <a:endParaRPr lang="ru-RU" sz="1200" b="1" i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32995" y="3205195"/>
            <a:ext cx="2286000" cy="3832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при отсутствии приборов учета и в некоторых иных случаях: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99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_База\С\Совет рынка\фирменный стиль\Presentation\4x3\2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31" y="0"/>
            <a:ext cx="91744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39563" cy="980004"/>
          </a:xfrm>
        </p:spPr>
        <p:txBody>
          <a:bodyPr anchor="t">
            <a:normAutofit/>
          </a:bodyPr>
          <a:lstStyle/>
          <a:p>
            <a:pPr algn="l"/>
            <a:r>
              <a:rPr lang="ru-RU" sz="1800" b="1" dirty="0" smtClean="0">
                <a:solidFill>
                  <a:srgbClr val="0E8061"/>
                </a:solidFill>
                <a:latin typeface="Bliss Pro Light" pitchFamily="50" charset="0"/>
              </a:rPr>
              <a:t/>
            </a:r>
            <a:br>
              <a:rPr lang="ru-RU" sz="1800" b="1" dirty="0" smtClean="0">
                <a:solidFill>
                  <a:srgbClr val="0E8061"/>
                </a:solidFill>
                <a:latin typeface="Bliss Pro Light" pitchFamily="50" charset="0"/>
              </a:rPr>
            </a:br>
            <a:r>
              <a:rPr lang="ru-RU" sz="1600" b="1" dirty="0" smtClean="0">
                <a:solidFill>
                  <a:srgbClr val="0E8061"/>
                </a:solidFill>
                <a:latin typeface="Bliss Pro Light" pitchFamily="50" charset="0"/>
              </a:rPr>
              <a:t>Специфика деятельности сетевых и </a:t>
            </a:r>
            <a:r>
              <a:rPr lang="ru-RU" sz="1600" b="1" dirty="0" err="1" smtClean="0">
                <a:solidFill>
                  <a:srgbClr val="0E8061"/>
                </a:solidFill>
                <a:latin typeface="Bliss Pro Light" pitchFamily="50" charset="0"/>
              </a:rPr>
              <a:t>энергосбытовых</a:t>
            </a:r>
            <a:r>
              <a:rPr lang="ru-RU" sz="1600" b="1" dirty="0" smtClean="0">
                <a:solidFill>
                  <a:srgbClr val="0E8061"/>
                </a:solidFill>
                <a:latin typeface="Bliss Pro Light" pitchFamily="50" charset="0"/>
              </a:rPr>
              <a:t> организаций</a:t>
            </a:r>
            <a:endParaRPr lang="ru-RU" sz="1600" b="1" dirty="0">
              <a:solidFill>
                <a:srgbClr val="0E8061"/>
              </a:solidFill>
              <a:latin typeface="Bliss Pro Light" pitchFamily="50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80753" y="1573619"/>
            <a:ext cx="8718698" cy="46676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800" dirty="0">
              <a:solidFill>
                <a:srgbClr val="48AF88"/>
              </a:solidFill>
              <a:latin typeface="Bliss Pro" pitchFamily="50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82168" y="1543110"/>
            <a:ext cx="3433267" cy="55463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Вовлеченность большого числа лиц (конечные потребители электрической энергии)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80753" y="2310783"/>
            <a:ext cx="3730359" cy="92901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Многочисленность имущественных объектов, оснащенных приборами учета, требующих механического снятия показаний (</a:t>
            </a: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</a:rPr>
              <a:t>многонаселенные регионы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0754" y="3452843"/>
            <a:ext cx="3730358" cy="9325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Значительная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территориальная удаленность имущественных объектов, оснащенных приборами учета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(неавтоматизированными)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от центра сбора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показаний (</a:t>
            </a: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</a:rPr>
              <a:t>малонаселенные регионы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842486" y="2016770"/>
            <a:ext cx="2573495" cy="287214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Возникновение разногласий по объемам (стоимости, тарифу) реализованной электроэнергии/</a:t>
            </a: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услуг по передаче </a:t>
            </a: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между </a:t>
            </a:r>
            <a:r>
              <a:rPr lang="ru-RU" sz="1400" b="1" i="1" dirty="0" err="1" smtClean="0">
                <a:solidFill>
                  <a:schemeClr val="tx1"/>
                </a:solidFill>
              </a:rPr>
              <a:t>энергосбытовыми</a:t>
            </a:r>
            <a:r>
              <a:rPr lang="ru-RU" sz="1400" b="1" i="1" dirty="0" smtClean="0">
                <a:solidFill>
                  <a:schemeClr val="tx1"/>
                </a:solidFill>
              </a:rPr>
              <a:t> и сетевыми организациями 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282168" y="4601352"/>
            <a:ext cx="3433267" cy="72368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Существенность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расчетной составляющей при проведении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взаиморасчетов между сетевой и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энергосбытовой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 организациями</a:t>
            </a: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трелка вправо с вырезом 4"/>
          <p:cNvSpPr/>
          <p:nvPr/>
        </p:nvSpPr>
        <p:spPr>
          <a:xfrm>
            <a:off x="4240305" y="2762359"/>
            <a:ext cx="1272988" cy="1174376"/>
          </a:xfrm>
          <a:prstGeom prst="notched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37881" y="5818094"/>
            <a:ext cx="5943601" cy="453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i="1" dirty="0" smtClean="0">
                <a:solidFill>
                  <a:schemeClr val="accent2">
                    <a:lumMod val="75000"/>
                  </a:schemeClr>
                </a:solidFill>
              </a:rPr>
              <a:t>Разногласия могут также возникать между гарантирующими поставщиками и </a:t>
            </a:r>
            <a:r>
              <a:rPr lang="ru-RU" sz="1100" i="1" dirty="0" err="1" smtClean="0">
                <a:solidFill>
                  <a:schemeClr val="accent2">
                    <a:lumMod val="75000"/>
                  </a:schemeClr>
                </a:solidFill>
              </a:rPr>
              <a:t>энергосбытовыми</a:t>
            </a:r>
            <a:r>
              <a:rPr lang="ru-RU" sz="1100" i="1" dirty="0" smtClean="0">
                <a:solidFill>
                  <a:schemeClr val="accent2">
                    <a:lumMod val="75000"/>
                  </a:schemeClr>
                </a:solidFill>
              </a:rPr>
              <a:t> компаниями при приобретении электроэнергии в интересах обслуживаемых ими потребителей</a:t>
            </a:r>
            <a:endParaRPr lang="ru-RU" sz="11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6541" y="5791200"/>
            <a:ext cx="340659" cy="450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!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360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_База\С\Совет рынка\фирменный стиль\Presentation\4x3\2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396" y="-62753"/>
            <a:ext cx="91744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39563" cy="980004"/>
          </a:xfrm>
        </p:spPr>
        <p:txBody>
          <a:bodyPr anchor="t">
            <a:normAutofit/>
          </a:bodyPr>
          <a:lstStyle/>
          <a:p>
            <a:pPr algn="l"/>
            <a:r>
              <a:rPr lang="ru-RU" sz="1800" b="1" dirty="0" smtClean="0">
                <a:solidFill>
                  <a:srgbClr val="0E8061"/>
                </a:solidFill>
                <a:latin typeface="Bliss Pro Light" pitchFamily="50" charset="0"/>
              </a:rPr>
              <a:t/>
            </a:r>
            <a:br>
              <a:rPr lang="ru-RU" sz="1800" b="1" dirty="0" smtClean="0">
                <a:solidFill>
                  <a:srgbClr val="0E8061"/>
                </a:solidFill>
                <a:latin typeface="Bliss Pro Light" pitchFamily="50" charset="0"/>
              </a:rPr>
            </a:br>
            <a:r>
              <a:rPr lang="ru-RU" sz="1800" b="1" dirty="0">
                <a:solidFill>
                  <a:srgbClr val="0E8061"/>
                </a:solidFill>
                <a:latin typeface="Bliss Pro Light" pitchFamily="50" charset="0"/>
              </a:rPr>
              <a:t>Специфика деятельности сетевых и </a:t>
            </a:r>
            <a:r>
              <a:rPr lang="ru-RU" sz="1800" b="1" dirty="0" err="1">
                <a:solidFill>
                  <a:srgbClr val="0E8061"/>
                </a:solidFill>
                <a:latin typeface="Bliss Pro Light" pitchFamily="50" charset="0"/>
              </a:rPr>
              <a:t>энергосбытовых</a:t>
            </a:r>
            <a:r>
              <a:rPr lang="ru-RU" sz="1800" b="1" dirty="0">
                <a:solidFill>
                  <a:srgbClr val="0E8061"/>
                </a:solidFill>
                <a:latin typeface="Bliss Pro Light" pitchFamily="50" charset="0"/>
              </a:rPr>
              <a:t> организаций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80753" y="1573619"/>
            <a:ext cx="8718698" cy="46676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800" dirty="0">
              <a:solidFill>
                <a:srgbClr val="48AF88"/>
              </a:solidFill>
              <a:latin typeface="Bliss Pro" pitchFamily="50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0753" y="1798904"/>
            <a:ext cx="2849942" cy="14833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Разногласия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по объемам (стоимости, тарифу) </a:t>
            </a:r>
            <a:r>
              <a:rPr lang="ru-RU" sz="1200" dirty="0" smtClean="0">
                <a:solidFill>
                  <a:schemeClr val="tx1"/>
                </a:solidFill>
              </a:rPr>
              <a:t>реализованной электроэнергии/услуг по передаче между </a:t>
            </a:r>
            <a:r>
              <a:rPr lang="ru-RU" sz="1200" dirty="0" err="1" smtClean="0">
                <a:solidFill>
                  <a:schemeClr val="tx1"/>
                </a:solidFill>
              </a:rPr>
              <a:t>энергосбытовыми</a:t>
            </a:r>
            <a:r>
              <a:rPr lang="ru-RU" sz="1200" dirty="0" smtClean="0">
                <a:solidFill>
                  <a:schemeClr val="tx1"/>
                </a:solidFill>
              </a:rPr>
              <a:t> и сетевыми организациями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3313568" y="2303467"/>
            <a:ext cx="1348079" cy="470869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889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влекут</a:t>
            </a:r>
            <a:endParaRPr lang="ru-RU" sz="1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44520" y="1798904"/>
            <a:ext cx="3329904" cy="14833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Прием к учету товара</a:t>
            </a:r>
            <a:r>
              <a:rPr lang="en-US" sz="1200" b="1" dirty="0" smtClean="0">
                <a:solidFill>
                  <a:schemeClr val="tx1"/>
                </a:solidFill>
              </a:rPr>
              <a:t>/</a:t>
            </a:r>
            <a:r>
              <a:rPr lang="ru-RU" sz="1200" b="1" dirty="0" smtClean="0">
                <a:solidFill>
                  <a:schemeClr val="tx1"/>
                </a:solidFill>
              </a:rPr>
              <a:t>услуг не в полном объеме</a:t>
            </a:r>
            <a:r>
              <a:rPr lang="ru-RU" sz="12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ru-RU" sz="1200" i="1" dirty="0" smtClean="0">
                <a:solidFill>
                  <a:schemeClr val="bg2">
                    <a:lumMod val="50000"/>
                  </a:schemeClr>
                </a:solidFill>
              </a:rPr>
              <a:t>прием </a:t>
            </a:r>
            <a:r>
              <a:rPr lang="ru-RU" sz="1200" i="1" dirty="0">
                <a:solidFill>
                  <a:schemeClr val="bg2">
                    <a:lumMod val="50000"/>
                  </a:schemeClr>
                </a:solidFill>
              </a:rPr>
              <a:t>покупателем товаров (работ, услуг) </a:t>
            </a:r>
            <a:r>
              <a:rPr lang="ru-RU" sz="1200" i="1" dirty="0" smtClean="0">
                <a:solidFill>
                  <a:schemeClr val="bg2">
                    <a:lumMod val="50000"/>
                  </a:schemeClr>
                </a:solidFill>
              </a:rPr>
              <a:t>к учету в </a:t>
            </a:r>
            <a:r>
              <a:rPr lang="ru-RU" sz="1200" i="1" dirty="0">
                <a:solidFill>
                  <a:schemeClr val="bg2">
                    <a:lumMod val="50000"/>
                  </a:schemeClr>
                </a:solidFill>
              </a:rPr>
              <a:t>объеме </a:t>
            </a:r>
            <a:r>
              <a:rPr lang="ru-RU" sz="1200" i="1" dirty="0" smtClean="0">
                <a:solidFill>
                  <a:schemeClr val="bg2">
                    <a:lumMod val="50000"/>
                  </a:schemeClr>
                </a:solidFill>
              </a:rPr>
              <a:t>(по </a:t>
            </a:r>
            <a:r>
              <a:rPr lang="ru-RU" sz="1200" i="1" dirty="0">
                <a:solidFill>
                  <a:schemeClr val="bg2">
                    <a:lumMod val="50000"/>
                  </a:schemeClr>
                </a:solidFill>
              </a:rPr>
              <a:t>стоимости, </a:t>
            </a:r>
            <a:r>
              <a:rPr lang="ru-RU" sz="1200" i="1" dirty="0" smtClean="0">
                <a:solidFill>
                  <a:schemeClr val="bg2">
                    <a:lumMod val="50000"/>
                  </a:schemeClr>
                </a:solidFill>
              </a:rPr>
              <a:t>тарифу) отличном </a:t>
            </a:r>
            <a:r>
              <a:rPr lang="ru-RU" sz="1200" i="1" dirty="0">
                <a:solidFill>
                  <a:schemeClr val="bg2">
                    <a:lumMod val="50000"/>
                  </a:schemeClr>
                </a:solidFill>
              </a:rPr>
              <a:t>от объема </a:t>
            </a:r>
            <a:r>
              <a:rPr lang="ru-RU" sz="1200" i="1" dirty="0" smtClean="0">
                <a:solidFill>
                  <a:schemeClr val="bg2">
                    <a:lumMod val="50000"/>
                  </a:schemeClr>
                </a:solidFill>
              </a:rPr>
              <a:t>(стоимости, тарифа), </a:t>
            </a:r>
            <a:r>
              <a:rPr lang="ru-RU" sz="1200" i="1" dirty="0">
                <a:solidFill>
                  <a:schemeClr val="bg2">
                    <a:lumMod val="50000"/>
                  </a:schemeClr>
                </a:solidFill>
              </a:rPr>
              <a:t>указанных в первичном учетном документе, составленном продавцом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9953" y="3854824"/>
            <a:ext cx="1837765" cy="467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Передано по данным продавца: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Пятно 1 4"/>
          <p:cNvSpPr/>
          <p:nvPr/>
        </p:nvSpPr>
        <p:spPr>
          <a:xfrm>
            <a:off x="2850776" y="3975053"/>
            <a:ext cx="1810871" cy="836305"/>
          </a:xfrm>
          <a:prstGeom prst="irregularSeal1">
            <a:avLst/>
          </a:prstGeom>
          <a:solidFill>
            <a:srgbClr val="FFC000"/>
          </a:solidFill>
          <a:effectLst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10 единиц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00635" y="4894729"/>
            <a:ext cx="1676400" cy="48409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38100" stA="45000" endPos="65000" dist="508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>
                    <a:lumMod val="25000"/>
                  </a:schemeClr>
                </a:solidFill>
              </a:rPr>
              <a:t>100 единиц товара/услуг</a:t>
            </a:r>
            <a:endParaRPr lang="ru-RU" sz="1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154706" y="3854824"/>
            <a:ext cx="1837765" cy="467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Получено по данным покупателя:</a:t>
            </a:r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5235388" y="4894728"/>
            <a:ext cx="1676400" cy="48409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38100" stA="45000" endPos="65000" dist="508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>
                    <a:lumMod val="25000"/>
                  </a:schemeClr>
                </a:solidFill>
              </a:rPr>
              <a:t>90 единиц товара/услуг</a:t>
            </a:r>
            <a:endParaRPr lang="ru-RU" sz="1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7" name="Управляющая кнопка: справка 6">
            <a:hlinkClick r:id="" action="ppaction://noaction" highlightClick="1"/>
          </p:cNvPr>
          <p:cNvSpPr/>
          <p:nvPr/>
        </p:nvSpPr>
        <p:spPr>
          <a:xfrm>
            <a:off x="2952311" y="5078109"/>
            <a:ext cx="1451657" cy="905436"/>
          </a:xfrm>
          <a:prstGeom prst="actionButtonHel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1138518" y="4545106"/>
            <a:ext cx="636494" cy="197223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5737411" y="4545106"/>
            <a:ext cx="636494" cy="197223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056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_База\С\Совет рынка\фирменный стиль\Presentation\4x3\2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043" y="-62752"/>
            <a:ext cx="91744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39563" cy="980004"/>
          </a:xfrm>
        </p:spPr>
        <p:txBody>
          <a:bodyPr anchor="t">
            <a:normAutofit/>
          </a:bodyPr>
          <a:lstStyle/>
          <a:p>
            <a:pPr algn="l"/>
            <a:r>
              <a:rPr lang="ru-RU" sz="1800" b="1" dirty="0" smtClean="0">
                <a:solidFill>
                  <a:srgbClr val="0E8061"/>
                </a:solidFill>
                <a:latin typeface="Bliss Pro Light" pitchFamily="50" charset="0"/>
              </a:rPr>
              <a:t/>
            </a:r>
            <a:br>
              <a:rPr lang="ru-RU" sz="1800" b="1" dirty="0" smtClean="0">
                <a:solidFill>
                  <a:srgbClr val="0E8061"/>
                </a:solidFill>
                <a:latin typeface="Bliss Pro Light" pitchFamily="50" charset="0"/>
              </a:rPr>
            </a:br>
            <a:r>
              <a:rPr lang="ru-RU" sz="1800" b="1" dirty="0" smtClean="0">
                <a:solidFill>
                  <a:srgbClr val="0E8061"/>
                </a:solidFill>
                <a:latin typeface="Bliss Pro Light" pitchFamily="50" charset="0"/>
              </a:rPr>
              <a:t>Оформляемые документы</a:t>
            </a:r>
            <a:endParaRPr lang="ru-RU" sz="1800" b="1" dirty="0">
              <a:solidFill>
                <a:srgbClr val="0E8061"/>
              </a:solidFill>
              <a:latin typeface="Bliss Pro Light" pitchFamily="50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80753" y="1573619"/>
            <a:ext cx="8718698" cy="46676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800" dirty="0">
              <a:solidFill>
                <a:srgbClr val="48AF88"/>
              </a:solidFill>
              <a:latin typeface="Bliss Pro" pitchFamily="50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0752" y="2048434"/>
            <a:ext cx="2320400" cy="302558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Акт приема-передачи электроэнергии /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Акт об оказании услуг по передаче электроэнергии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с рукописной пометкой покупателя о параметрах разногласий</a:t>
            </a:r>
          </a:p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Акт / протокол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разногласий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1146334" y="3720701"/>
            <a:ext cx="389236" cy="318947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2751539" y="2996451"/>
            <a:ext cx="510988" cy="1129553"/>
          </a:xfrm>
          <a:prstGeom prst="chevron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ертикальный свиток 15"/>
          <p:cNvSpPr/>
          <p:nvPr/>
        </p:nvSpPr>
        <p:spPr>
          <a:xfrm>
            <a:off x="3621270" y="1461246"/>
            <a:ext cx="1748589" cy="2099951"/>
          </a:xfrm>
          <a:prstGeom prst="verticalScroll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Урегулирование разногласий в судебном порядке</a:t>
            </a:r>
          </a:p>
          <a:p>
            <a:pPr algn="ctr"/>
            <a:endParaRPr lang="ru-RU" sz="1100" i="1" dirty="0" smtClean="0">
              <a:solidFill>
                <a:schemeClr val="tx1"/>
              </a:solidFill>
            </a:endParaRPr>
          </a:p>
          <a:p>
            <a:pPr algn="ctr"/>
            <a:r>
              <a:rPr lang="ru-RU" sz="1100" i="1" dirty="0" smtClean="0">
                <a:solidFill>
                  <a:schemeClr val="tx1"/>
                </a:solidFill>
              </a:rPr>
              <a:t>(</a:t>
            </a:r>
            <a:r>
              <a:rPr lang="ru-RU" sz="1100" i="1" dirty="0">
                <a:solidFill>
                  <a:schemeClr val="tx1"/>
                </a:solidFill>
              </a:rPr>
              <a:t>основание для </a:t>
            </a:r>
            <a:r>
              <a:rPr lang="ru-RU" sz="1100" i="1" dirty="0" smtClean="0">
                <a:solidFill>
                  <a:schemeClr val="tx1"/>
                </a:solidFill>
              </a:rPr>
              <a:t>корректировки </a:t>
            </a:r>
            <a:r>
              <a:rPr lang="ru-RU" sz="1100" i="1" dirty="0">
                <a:solidFill>
                  <a:schemeClr val="tx1"/>
                </a:solidFill>
              </a:rPr>
              <a:t>– решение суда, вступившего в законную силу</a:t>
            </a:r>
            <a:r>
              <a:rPr lang="ru-RU" sz="1100" i="1" dirty="0" smtClean="0">
                <a:solidFill>
                  <a:schemeClr val="tx1"/>
                </a:solidFill>
              </a:rPr>
              <a:t>)</a:t>
            </a:r>
            <a:endParaRPr lang="ru-RU" sz="1100" i="1" dirty="0">
              <a:solidFill>
                <a:schemeClr val="tx1"/>
              </a:solidFill>
            </a:endParaRPr>
          </a:p>
        </p:txBody>
      </p:sp>
      <p:sp>
        <p:nvSpPr>
          <p:cNvPr id="21" name="Вертикальный свиток 20"/>
          <p:cNvSpPr/>
          <p:nvPr/>
        </p:nvSpPr>
        <p:spPr>
          <a:xfrm>
            <a:off x="3621270" y="3880175"/>
            <a:ext cx="1748589" cy="2144108"/>
          </a:xfrm>
          <a:prstGeom prst="verticalScroll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Урегулирование разногласий в досудебном порядке</a:t>
            </a:r>
          </a:p>
          <a:p>
            <a:pPr algn="ctr"/>
            <a:endParaRPr lang="ru-RU" sz="1100" dirty="0">
              <a:solidFill>
                <a:schemeClr val="tx1"/>
              </a:solidFill>
            </a:endParaRPr>
          </a:p>
          <a:p>
            <a:pPr algn="ctr"/>
            <a:r>
              <a:rPr lang="ru-RU" sz="1100" i="1" dirty="0">
                <a:solidFill>
                  <a:schemeClr val="tx1"/>
                </a:solidFill>
              </a:rPr>
              <a:t>(основание для </a:t>
            </a:r>
            <a:r>
              <a:rPr lang="ru-RU" sz="1100" i="1" dirty="0" smtClean="0">
                <a:solidFill>
                  <a:schemeClr val="tx1"/>
                </a:solidFill>
              </a:rPr>
              <a:t>корректировки </a:t>
            </a:r>
            <a:r>
              <a:rPr lang="ru-RU" sz="1100" i="1" dirty="0">
                <a:solidFill>
                  <a:schemeClr val="tx1"/>
                </a:solidFill>
              </a:rPr>
              <a:t>– акт/протокол урегулирования разногласий</a:t>
            </a:r>
            <a:r>
              <a:rPr lang="ru-RU" sz="1100" i="1" dirty="0" smtClean="0">
                <a:solidFill>
                  <a:schemeClr val="tx1"/>
                </a:solidFill>
              </a:rPr>
              <a:t>)</a:t>
            </a:r>
            <a:endParaRPr lang="ru-RU" sz="1100" i="1" dirty="0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5728602" y="2996451"/>
            <a:ext cx="510988" cy="1129553"/>
          </a:xfrm>
          <a:prstGeom prst="chevron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89976" y="2302883"/>
            <a:ext cx="2320400" cy="253805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Составление </a:t>
            </a:r>
            <a:r>
              <a:rPr lang="ru-RU" sz="1400" b="1" i="1" dirty="0" smtClean="0">
                <a:solidFill>
                  <a:schemeClr val="tx1"/>
                </a:solidFill>
              </a:rPr>
              <a:t>корректировочного</a:t>
            </a:r>
            <a:r>
              <a:rPr lang="ru-RU" sz="1400" dirty="0" smtClean="0">
                <a:solidFill>
                  <a:schemeClr val="tx1"/>
                </a:solidFill>
              </a:rPr>
              <a:t> акта приема-передачи электроэнергии /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 оказании услуг по передаче электроэнергии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(+ КСФ)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15411" y="1751113"/>
            <a:ext cx="2294965" cy="3742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По итогам урегулирования разногласий:</a:t>
            </a:r>
            <a:endParaRPr lang="ru-RU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94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_База\С\Совет рынка\фирменный стиль\Presentation\4x3\2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043" y="-62752"/>
            <a:ext cx="91744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39563" cy="980004"/>
          </a:xfrm>
        </p:spPr>
        <p:txBody>
          <a:bodyPr anchor="t">
            <a:normAutofit/>
          </a:bodyPr>
          <a:lstStyle/>
          <a:p>
            <a:pPr algn="l"/>
            <a:r>
              <a:rPr lang="ru-RU" sz="1800" b="1" dirty="0" smtClean="0">
                <a:solidFill>
                  <a:srgbClr val="0E8061"/>
                </a:solidFill>
                <a:latin typeface="Bliss Pro Light" pitchFamily="50" charset="0"/>
              </a:rPr>
              <a:t/>
            </a:r>
            <a:br>
              <a:rPr lang="ru-RU" sz="1800" b="1" dirty="0" smtClean="0">
                <a:solidFill>
                  <a:srgbClr val="0E8061"/>
                </a:solidFill>
                <a:latin typeface="Bliss Pro Light" pitchFamily="50" charset="0"/>
              </a:rPr>
            </a:br>
            <a:r>
              <a:rPr lang="ru-RU" sz="1800" b="1" dirty="0" smtClean="0">
                <a:solidFill>
                  <a:srgbClr val="0E8061"/>
                </a:solidFill>
                <a:latin typeface="Bliss Pro Light" pitchFamily="50" charset="0"/>
              </a:rPr>
              <a:t>Представление в ЭДО</a:t>
            </a:r>
            <a:endParaRPr lang="ru-RU" sz="1800" b="1" dirty="0">
              <a:solidFill>
                <a:srgbClr val="0E8061"/>
              </a:solidFill>
              <a:latin typeface="Bliss Pro Light" pitchFamily="50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80753" y="1573619"/>
            <a:ext cx="8718698" cy="46676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800" dirty="0">
              <a:solidFill>
                <a:srgbClr val="48AF88"/>
              </a:solidFill>
              <a:latin typeface="Bliss Pro" pitchFamily="50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85954" y="2385238"/>
            <a:ext cx="2442192" cy="187174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Информация о расхождениях указывается в информационном поле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(как примечание)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акта приема-передачи электроэнергии /акта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 оказании услуг</a:t>
            </a:r>
          </a:p>
          <a:p>
            <a:pPr algn="ctr"/>
            <a:endParaRPr lang="ru-RU" sz="1200" b="1" i="1" dirty="0" smtClean="0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4011184" y="2810747"/>
            <a:ext cx="510988" cy="1129553"/>
          </a:xfrm>
          <a:prstGeom prst="chevron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30002" y="1720076"/>
            <a:ext cx="2754095" cy="3742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При приеме товара к учету покупателем не в полном объеме: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3" name="Загнутый угол 2"/>
          <p:cNvSpPr/>
          <p:nvPr/>
        </p:nvSpPr>
        <p:spPr>
          <a:xfrm>
            <a:off x="5056094" y="2494064"/>
            <a:ext cx="2097741" cy="1762921"/>
          </a:xfrm>
          <a:prstGeom prst="foldedCorner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!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Все </a:t>
            </a:r>
            <a:r>
              <a:rPr lang="ru-RU" sz="1200" b="1" i="1" dirty="0">
                <a:solidFill>
                  <a:schemeClr val="tx1"/>
                </a:solidFill>
              </a:rPr>
              <a:t>реквизиты электронного </a:t>
            </a:r>
            <a:r>
              <a:rPr lang="ru-RU" sz="1200" b="1" i="1" dirty="0" smtClean="0">
                <a:solidFill>
                  <a:schemeClr val="tx1"/>
                </a:solidFill>
              </a:rPr>
              <a:t>ПУД, подписанного </a:t>
            </a:r>
            <a:r>
              <a:rPr lang="ru-RU" sz="1200" b="1" i="1" dirty="0">
                <a:solidFill>
                  <a:schemeClr val="tx1"/>
                </a:solidFill>
              </a:rPr>
              <a:t>обеими </a:t>
            </a:r>
            <a:r>
              <a:rPr lang="ru-RU" sz="1200" b="1" i="1" dirty="0" smtClean="0">
                <a:solidFill>
                  <a:schemeClr val="tx1"/>
                </a:solidFill>
              </a:rPr>
              <a:t>сторонами,  </a:t>
            </a:r>
            <a:r>
              <a:rPr lang="ru-RU" sz="1200" b="1" i="1" dirty="0">
                <a:solidFill>
                  <a:schemeClr val="tx1"/>
                </a:solidFill>
              </a:rPr>
              <a:t>сохраняются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7906" y="4858871"/>
            <a:ext cx="7103597" cy="816362"/>
          </a:xfrm>
          <a:prstGeom prst="roundRect">
            <a:avLst/>
          </a:prstGeom>
          <a:solidFill>
            <a:schemeClr val="bg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i="1" dirty="0" smtClean="0">
                <a:solidFill>
                  <a:schemeClr val="accent2">
                    <a:lumMod val="75000"/>
                  </a:schemeClr>
                </a:solidFill>
              </a:rPr>
              <a:t>ВАЖНО: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i="1" dirty="0" smtClean="0">
                <a:solidFill>
                  <a:schemeClr val="accent2">
                    <a:lumMod val="75000"/>
                  </a:schemeClr>
                </a:solidFill>
              </a:rPr>
              <a:t>Урегулирование разногласий занимает как правило длительный промежуток времени (до нескольких лет)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i="1" dirty="0" smtClean="0">
                <a:solidFill>
                  <a:schemeClr val="accent2">
                    <a:lumMod val="75000"/>
                  </a:schemeClr>
                </a:solidFill>
              </a:rPr>
              <a:t>Разногласия могут устраняться постепенно (небольшими суммами)</a:t>
            </a:r>
            <a:endParaRPr lang="ru-RU" sz="11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10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_База\С\Совет рынка\фирменный стиль\Presentation\4x3\2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043" y="-62752"/>
            <a:ext cx="91744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39563" cy="980004"/>
          </a:xfrm>
        </p:spPr>
        <p:txBody>
          <a:bodyPr anchor="t">
            <a:normAutofit/>
          </a:bodyPr>
          <a:lstStyle/>
          <a:p>
            <a:pPr algn="l"/>
            <a:r>
              <a:rPr lang="ru-RU" sz="1800" b="1" dirty="0" smtClean="0">
                <a:solidFill>
                  <a:srgbClr val="0E8061"/>
                </a:solidFill>
                <a:latin typeface="Bliss Pro Light" pitchFamily="50" charset="0"/>
              </a:rPr>
              <a:t/>
            </a:r>
            <a:br>
              <a:rPr lang="ru-RU" sz="1800" b="1" dirty="0" smtClean="0">
                <a:solidFill>
                  <a:srgbClr val="0E8061"/>
                </a:solidFill>
                <a:latin typeface="Bliss Pro Light" pitchFamily="50" charset="0"/>
              </a:rPr>
            </a:br>
            <a:r>
              <a:rPr lang="ru-RU" sz="1800" b="1" dirty="0" smtClean="0">
                <a:solidFill>
                  <a:srgbClr val="0E8061"/>
                </a:solidFill>
                <a:latin typeface="Bliss Pro Light" pitchFamily="50" charset="0"/>
              </a:rPr>
              <a:t>Риски при переходе на ЭДО</a:t>
            </a:r>
            <a:endParaRPr lang="ru-RU" sz="1800" b="1" dirty="0">
              <a:solidFill>
                <a:srgbClr val="0E8061"/>
              </a:solidFill>
              <a:latin typeface="Bliss Pro Light" pitchFamily="50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80753" y="1573619"/>
            <a:ext cx="8718698" cy="46676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800" dirty="0">
              <a:solidFill>
                <a:srgbClr val="48AF88"/>
              </a:solidFill>
              <a:latin typeface="Bliss Pro" pitchFamily="50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06824" y="2026963"/>
            <a:ext cx="6822141" cy="297628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ВОЗМОЖНЫЕ РИСКИ при переходе  на ЭДО:</a:t>
            </a: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tx1"/>
                </a:solidFill>
              </a:rPr>
              <a:t>Неоднозначность квалификации «примечания» как юридически </a:t>
            </a:r>
            <a:r>
              <a:rPr lang="ru-RU" sz="1200" smtClean="0">
                <a:solidFill>
                  <a:schemeClr val="tx1"/>
                </a:solidFill>
              </a:rPr>
              <a:t>значимой </a:t>
            </a:r>
            <a:r>
              <a:rPr lang="ru-RU" sz="1200" smtClean="0">
                <a:solidFill>
                  <a:schemeClr val="tx1"/>
                </a:solidFill>
              </a:rPr>
              <a:t>записи</a:t>
            </a:r>
            <a:r>
              <a:rPr lang="ru-RU" sz="1200" smtClean="0">
                <a:solidFill>
                  <a:schemeClr val="tx1"/>
                </a:solidFill>
              </a:rPr>
              <a:t>;</a:t>
            </a:r>
            <a:endParaRPr lang="ru-RU" sz="1200" dirty="0" smtClean="0">
              <a:solidFill>
                <a:schemeClr val="tx1"/>
              </a:solidFill>
            </a:endParaRPr>
          </a:p>
          <a:p>
            <a:endParaRPr lang="ru-RU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</a:rPr>
              <a:t>Отсутствие оснований для принятия </a:t>
            </a:r>
            <a:r>
              <a:rPr lang="ru-RU" sz="1200" dirty="0" smtClean="0">
                <a:solidFill>
                  <a:schemeClr val="tx1"/>
                </a:solidFill>
              </a:rPr>
              <a:t>к последующему </a:t>
            </a:r>
            <a:r>
              <a:rPr lang="ru-RU" sz="1200" dirty="0">
                <a:solidFill>
                  <a:schemeClr val="tx1"/>
                </a:solidFill>
              </a:rPr>
              <a:t>частичному вычету </a:t>
            </a:r>
            <a:r>
              <a:rPr lang="ru-RU" sz="1200" dirty="0" smtClean="0">
                <a:solidFill>
                  <a:schemeClr val="tx1"/>
                </a:solidFill>
              </a:rPr>
              <a:t>(частичному признанию </a:t>
            </a:r>
            <a:r>
              <a:rPr lang="ru-RU" sz="1200" dirty="0">
                <a:solidFill>
                  <a:schemeClr val="tx1"/>
                </a:solidFill>
              </a:rPr>
              <a:t>расходов) в случае </a:t>
            </a:r>
            <a:r>
              <a:rPr lang="ru-RU" sz="1200" dirty="0" smtClean="0">
                <a:solidFill>
                  <a:schemeClr val="tx1"/>
                </a:solidFill>
              </a:rPr>
              <a:t>урегулирования </a:t>
            </a:r>
            <a:r>
              <a:rPr lang="ru-RU" sz="1200" dirty="0">
                <a:solidFill>
                  <a:schemeClr val="tx1"/>
                </a:solidFill>
              </a:rPr>
              <a:t>разногласий </a:t>
            </a:r>
            <a:r>
              <a:rPr lang="ru-RU" sz="1200" dirty="0" smtClean="0">
                <a:solidFill>
                  <a:schemeClr val="tx1"/>
                </a:solidFill>
              </a:rPr>
              <a:t>(в том числе при многократном уточнении); </a:t>
            </a:r>
          </a:p>
          <a:p>
            <a:endParaRPr lang="ru-RU" sz="1200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tx1"/>
                </a:solidFill>
              </a:rPr>
              <a:t>Претензии контролирующих органов в связи с отсутствием возможности автоматической обработки электронного ПУД по реквизитам, указанным в «примечании».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478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_База\С\Совет рынка\фирменный стиль\Presentation\4x3\2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31" y="0"/>
            <a:ext cx="91744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39563" cy="980004"/>
          </a:xfrm>
        </p:spPr>
        <p:txBody>
          <a:bodyPr anchor="t">
            <a:normAutofit/>
          </a:bodyPr>
          <a:lstStyle/>
          <a:p>
            <a:pPr algn="l"/>
            <a:r>
              <a:rPr lang="ru-RU" sz="1800" b="1" dirty="0" smtClean="0">
                <a:solidFill>
                  <a:srgbClr val="0E8061"/>
                </a:solidFill>
                <a:latin typeface="Bliss Pro Light" pitchFamily="50" charset="0"/>
              </a:rPr>
              <a:t/>
            </a:r>
            <a:br>
              <a:rPr lang="ru-RU" sz="1800" b="1" dirty="0" smtClean="0">
                <a:solidFill>
                  <a:srgbClr val="0E8061"/>
                </a:solidFill>
                <a:latin typeface="Bliss Pro Light" pitchFamily="50" charset="0"/>
              </a:rPr>
            </a:br>
            <a:endParaRPr lang="ru-RU" sz="1800" b="1" dirty="0">
              <a:solidFill>
                <a:srgbClr val="0E8061"/>
              </a:solidFill>
              <a:latin typeface="Bliss Pro Light" pitchFamily="50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80753" y="1573619"/>
            <a:ext cx="8718698" cy="46676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800" dirty="0">
              <a:solidFill>
                <a:srgbClr val="48AF88"/>
              </a:solidFill>
              <a:latin typeface="Bliss Pro" pitchFamily="50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32330" y="2464372"/>
            <a:ext cx="7252446" cy="9361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СПАСИБО ЗА ВНИМАНИЕ!</a:t>
            </a: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78978" y="3832327"/>
            <a:ext cx="4440448" cy="16442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6">
                    <a:lumMod val="75000"/>
                  </a:schemeClr>
                </a:solidFill>
              </a:rPr>
              <a:t>Исполнительный директор Методологического совета по бухгалтерскому и налоговому учету при</a:t>
            </a:r>
          </a:p>
          <a:p>
            <a:pPr algn="ctr"/>
            <a:r>
              <a:rPr lang="ru-RU" sz="1100" dirty="0" smtClean="0">
                <a:solidFill>
                  <a:schemeClr val="accent6">
                    <a:lumMod val="75000"/>
                  </a:schemeClr>
                </a:solidFill>
              </a:rPr>
              <a:t>Наблюдательном совете Ассоциации</a:t>
            </a:r>
          </a:p>
          <a:p>
            <a:pPr algn="ctr"/>
            <a:r>
              <a:rPr lang="ru-RU" sz="1100" dirty="0" smtClean="0">
                <a:solidFill>
                  <a:schemeClr val="accent6">
                    <a:lumMod val="75000"/>
                  </a:schemeClr>
                </a:solidFill>
              </a:rPr>
              <a:t>«НП Совет рынка»</a:t>
            </a:r>
          </a:p>
          <a:p>
            <a:pPr algn="ctr">
              <a:lnSpc>
                <a:spcPct val="150000"/>
              </a:lnSpc>
            </a:pPr>
            <a:r>
              <a:rPr lang="ru-RU" sz="1100" dirty="0" smtClean="0">
                <a:solidFill>
                  <a:schemeClr val="accent6">
                    <a:lumMod val="75000"/>
                  </a:schemeClr>
                </a:solidFill>
              </a:rPr>
              <a:t>ЗАБРОДИНА ОЛЬГА</a:t>
            </a:r>
          </a:p>
          <a:p>
            <a:pPr algn="ctr">
              <a:lnSpc>
                <a:spcPct val="150000"/>
              </a:lnSpc>
            </a:pPr>
            <a:r>
              <a:rPr lang="en-US" sz="1100" dirty="0" smtClean="0">
                <a:solidFill>
                  <a:schemeClr val="accent6">
                    <a:lumMod val="75000"/>
                  </a:schemeClr>
                </a:solidFill>
              </a:rPr>
              <a:t>zov@np-sr.ru</a:t>
            </a:r>
            <a:endParaRPr lang="ru-RU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0561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NP_Sovet_Rinka">
      <a:dk1>
        <a:srgbClr val="0E8061"/>
      </a:dk1>
      <a:lt1>
        <a:sysClr val="window" lastClr="FFFFFF"/>
      </a:lt1>
      <a:dk2>
        <a:srgbClr val="48AF88"/>
      </a:dk2>
      <a:lt2>
        <a:srgbClr val="F2F2F2"/>
      </a:lt2>
      <a:accent1>
        <a:srgbClr val="D1D3D4"/>
      </a:accent1>
      <a:accent2>
        <a:srgbClr val="A5A5A5"/>
      </a:accent2>
      <a:accent3>
        <a:srgbClr val="797979"/>
      </a:accent3>
      <a:accent4>
        <a:srgbClr val="9ECFC2"/>
      </a:accent4>
      <a:accent5>
        <a:srgbClr val="48AF88"/>
      </a:accent5>
      <a:accent6>
        <a:srgbClr val="0E8061"/>
      </a:accent6>
      <a:hlink>
        <a:srgbClr val="000000"/>
      </a:hlink>
      <a:folHlink>
        <a:srgbClr val="7F7F7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4986</TotalTime>
  <Words>516</Words>
  <Application>Microsoft Office PowerPoint</Application>
  <PresentationFormat>Экран (4:3)</PresentationFormat>
  <Paragraphs>84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Bliss Pro</vt:lpstr>
      <vt:lpstr>Bliss Pro Light</vt:lpstr>
      <vt:lpstr>Calibri</vt:lpstr>
      <vt:lpstr>Times New Roman</vt:lpstr>
      <vt:lpstr>Wingdings</vt:lpstr>
      <vt:lpstr>Тема Office</vt:lpstr>
      <vt:lpstr> Особенности документооборота в электроэнергетике.   Разногласия между продавцом и покупателем по объему (стоимости, тарифа) товаров, услуг: Прием товара к учету не в полном объеме</vt:lpstr>
      <vt:lpstr> Торговые взаимоотношения между сетевыми и энергосбытовыми организациями</vt:lpstr>
      <vt:lpstr> Определение объемов реализации</vt:lpstr>
      <vt:lpstr> Специфика деятельности сетевых и энергосбытовых организаций</vt:lpstr>
      <vt:lpstr> Специфика деятельности сетевых и энергосбытовых организаций</vt:lpstr>
      <vt:lpstr> Оформляемые документы</vt:lpstr>
      <vt:lpstr> Представление в ЭДО</vt:lpstr>
      <vt:lpstr> Риски при переходе на ЭДО</vt:lpstr>
      <vt:lpstr> </vt:lpstr>
    </vt:vector>
  </TitlesOfParts>
  <Company>MBCLTD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</dc:creator>
  <cp:lastModifiedBy>zabrodina</cp:lastModifiedBy>
  <cp:revision>124</cp:revision>
  <dcterms:created xsi:type="dcterms:W3CDTF">2015-10-01T06:25:07Z</dcterms:created>
  <dcterms:modified xsi:type="dcterms:W3CDTF">2016-03-03T11:59:48Z</dcterms:modified>
</cp:coreProperties>
</file>