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37" r:id="rId3"/>
    <p:sldId id="438" r:id="rId4"/>
    <p:sldId id="436" r:id="rId5"/>
    <p:sldId id="447" r:id="rId6"/>
    <p:sldId id="443" r:id="rId7"/>
    <p:sldId id="448" r:id="rId8"/>
    <p:sldId id="444" r:id="rId9"/>
    <p:sldId id="445" r:id="rId10"/>
    <p:sldId id="449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лесников Эрнест Гариевич" initials="КЭГ" lastIdx="0" clrIdx="0"/>
  <p:cmAuthor id="1" name="Эрнест К" initials="ЭК" lastIdx="2" clrIdx="1">
    <p:extLst>
      <p:ext uri="{19B8F6BF-5375-455C-9EA6-DF929625EA0E}">
        <p15:presenceInfo xmlns:p15="http://schemas.microsoft.com/office/powerpoint/2012/main" userId="fa21840839f3cf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A66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5066" autoAdjust="0"/>
  </p:normalViewPr>
  <p:slideViewPr>
    <p:cSldViewPr>
      <p:cViewPr varScale="1">
        <p:scale>
          <a:sx n="95" d="100"/>
          <a:sy n="95" d="100"/>
        </p:scale>
        <p:origin x="20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86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70B4-3ACE-42D6-81B1-107112D757AA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74659-2CCD-49F9-B651-9C6DC6774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68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93491-43AE-42D1-82F5-3505296F9D78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8B480-C416-4A1E-B631-0B7ECF4C9F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2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8B480-C416-4A1E-B631-0B7ECF4C9F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36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z="1200" dirty="0" smtClean="0">
                <a:cs typeface="Arial" charset="0"/>
              </a:rPr>
              <a:t>счета-фактуры выставляются только в электронной форме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, </a:t>
            </a:r>
          </a:p>
          <a:p>
            <a:pPr>
              <a:defRPr/>
            </a:pPr>
            <a:r>
              <a:rPr lang="ru-RU" sz="1200" b="0" kern="1200" dirty="0" smtClean="0">
                <a:solidFill>
                  <a:srgbClr val="FF0000"/>
                </a:solidFill>
                <a:latin typeface="+mn-lt"/>
                <a:ea typeface="+mn-ea"/>
                <a:cs typeface="Arial" charset="0"/>
              </a:rPr>
              <a:t>для отдельных категорий сделок: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Австрия, Дания, Финляндия, Гватемала, Индонезия, Италия, Сингапур, Словения, Испания, Тайвань, Турция, Украина, Уругвай</a:t>
            </a:r>
            <a:endParaRPr lang="ru-RU" sz="1200" b="0" kern="1200" dirty="0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0" kern="1200" dirty="0" smtClean="0">
                <a:solidFill>
                  <a:srgbClr val="FF0000"/>
                </a:solidFill>
                <a:latin typeface="+mn-lt"/>
                <a:ea typeface="+mn-ea"/>
                <a:cs typeface="Arial" charset="0"/>
              </a:rPr>
              <a:t>для всех сделок: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Аргентина, Азербайджан, Бразилия, Чили, Мексика, Южная Корея, Эквадор)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В ближайшие годы частично или полностью обязательными электронные счета-фактуры становятся в странах: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Бельгия, Франция, Казахстан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В ряде стран электронные счета-фактуры в обязательном порядке регистрируются в налоговом органе перед выставлением.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8B480-C416-4A1E-B631-0B7ECF4C9F0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956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8B480-C416-4A1E-B631-0B7ECF4C9F0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48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olesnikovEG@taxcom.ru" TargetMode="External"/><Relationship Id="rId4" Type="http://schemas.openxmlformats.org/officeDocument/2006/relationships/hyperlink" Target="mailto:Zudinvy@taxcom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4" y="2512882"/>
            <a:ext cx="8427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5EA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Рынок электронного </a:t>
            </a:r>
            <a:r>
              <a:rPr lang="ru-RU" sz="2400" b="1" dirty="0" smtClean="0">
                <a:solidFill>
                  <a:srgbClr val="005EA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документооборота</a:t>
            </a:r>
            <a:endParaRPr lang="ru-RU" sz="2000" b="1" dirty="0">
              <a:solidFill>
                <a:srgbClr val="005EA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8399"/>
            <a:ext cx="9144000" cy="74698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092280" y="6327225"/>
            <a:ext cx="1658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www.taxcom.ru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25530" y="3068960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43608" y="3140968"/>
            <a:ext cx="74461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5EA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тенденции развития и особенности </a:t>
            </a:r>
            <a:endParaRPr lang="ru-RU" sz="1600" b="1" dirty="0">
              <a:solidFill>
                <a:srgbClr val="005EA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481" y="6103245"/>
            <a:ext cx="9170515" cy="75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/>
        </p:nvSpPr>
        <p:spPr bwMode="auto">
          <a:xfrm>
            <a:off x="685063" y="1484784"/>
            <a:ext cx="705630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Зудин Василий Юрьевич</a:t>
            </a:r>
            <a:endParaRPr lang="ru-RU" altLang="ru-RU" sz="2200" dirty="0"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Руководитель департамента маркетинга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Email</a:t>
            </a: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: </a:t>
            </a:r>
            <a:r>
              <a:rPr lang="en-US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  <a:hlinkClick r:id="rId4"/>
              </a:rPr>
              <a:t>Zudinvy@taxcom.ru</a:t>
            </a:r>
            <a:r>
              <a:rPr lang="ru-RU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</a:t>
            </a:r>
            <a:endParaRPr lang="ru-RU" altLang="ru-RU" sz="2200" dirty="0"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3"/>
          <p:cNvSpPr>
            <a:spLocks noChangeArrowheads="1"/>
          </p:cNvSpPr>
          <p:nvPr/>
        </p:nvSpPr>
        <p:spPr bwMode="auto">
          <a:xfrm>
            <a:off x="685063" y="3861048"/>
            <a:ext cx="705630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Колесников </a:t>
            </a: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Эрнест Гарриевич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Заместитель руководителя департамента маркетинга</a:t>
            </a:r>
            <a:endParaRPr lang="en-US" altLang="ru-RU" sz="2200" dirty="0" smtClean="0"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 smtClean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Тел</a:t>
            </a: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.:   +7 (495) 739-42-30 (</a:t>
            </a:r>
            <a:r>
              <a:rPr lang="ru-RU" altLang="ru-RU" sz="2200" dirty="0" err="1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вн</a:t>
            </a: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.</a:t>
            </a:r>
            <a:r>
              <a:rPr lang="en-US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1594</a:t>
            </a: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Моб.:  +7 (917) 505-55-51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Email</a:t>
            </a: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: </a:t>
            </a:r>
            <a:r>
              <a:rPr lang="en-US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  <a:hlinkClick r:id="rId5"/>
              </a:rPr>
              <a:t>KolesnikovEG@taxcom.ru</a:t>
            </a:r>
            <a:r>
              <a:rPr lang="ru-RU" altLang="ru-RU" sz="2200" dirty="0"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00047" y="3356992"/>
            <a:ext cx="8427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5EA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вопросам участия в работе </a:t>
            </a:r>
            <a:r>
              <a:rPr lang="ru-RU" sz="2400" b="1" dirty="0" smtClean="0">
                <a:solidFill>
                  <a:srgbClr val="005EA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группы</a:t>
            </a:r>
            <a:r>
              <a:rPr lang="ru-RU" sz="2400" b="1" dirty="0" smtClean="0">
                <a:solidFill>
                  <a:srgbClr val="005EA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ru-RU" sz="2000" b="1" dirty="0">
              <a:solidFill>
                <a:srgbClr val="005EA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9958" y="918171"/>
            <a:ext cx="8427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5EA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предложениями по работе группы:</a:t>
            </a:r>
            <a:endParaRPr lang="ru-RU" sz="2000" b="1" dirty="0">
              <a:solidFill>
                <a:srgbClr val="005EA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8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F:\YaDisk\Скриншоты\2015-11-12 12-38-46 Скриншот экран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54755"/>
            <a:ext cx="6336704" cy="388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515" y="0"/>
            <a:ext cx="9170515" cy="75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3528" y="159023"/>
            <a:ext cx="7342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Использование электронных документов в </a:t>
            </a:r>
            <a:r>
              <a:rPr lang="ru-RU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мире</a:t>
            </a:r>
          </a:p>
        </p:txBody>
      </p:sp>
      <p:pic>
        <p:nvPicPr>
          <p:cNvPr id="29" name="Picture 5" descr="F:\YaDisk\Скриншоты\2015-11-12 12-44-23 Скриншот экран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5906"/>
            <a:ext cx="5575572" cy="242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6331148" y="6381328"/>
            <a:ext cx="3280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Источник: </a:t>
            </a:r>
            <a:r>
              <a:rPr lang="en-US" sz="1000" i="1" dirty="0" smtClean="0">
                <a:cs typeface="Arial" charset="0"/>
              </a:rPr>
              <a:t>E-Invoicing/E-Billing</a:t>
            </a:r>
            <a:endParaRPr lang="en-US" sz="1000" i="1" dirty="0">
              <a:cs typeface="Arial" charset="0"/>
            </a:endParaRPr>
          </a:p>
          <a:p>
            <a:pPr>
              <a:defRPr/>
            </a:pPr>
            <a:r>
              <a:rPr lang="en-US" sz="1000" i="1" dirty="0">
                <a:cs typeface="Arial" charset="0"/>
              </a:rPr>
              <a:t>Entering new era</a:t>
            </a:r>
            <a:r>
              <a:rPr lang="ru-RU" sz="1000" i="1" dirty="0">
                <a:cs typeface="Arial" charset="0"/>
              </a:rPr>
              <a:t> </a:t>
            </a:r>
            <a:r>
              <a:rPr lang="en-US" sz="1000" i="1" dirty="0">
                <a:cs typeface="Arial" charset="0"/>
              </a:rPr>
              <a:t>Bruno </a:t>
            </a:r>
            <a:r>
              <a:rPr lang="en-US" sz="1000" b="0" i="1" dirty="0">
                <a:cs typeface="Arial" charset="0"/>
              </a:rPr>
              <a:t>Koch, </a:t>
            </a:r>
            <a:r>
              <a:rPr lang="en-US" sz="1000" b="0" i="1" dirty="0" err="1">
                <a:cs typeface="Arial" charset="0"/>
              </a:rPr>
              <a:t>Billentis</a:t>
            </a:r>
            <a:r>
              <a:rPr lang="en-US" sz="1000" b="0" i="1" dirty="0">
                <a:cs typeface="Arial" charset="0"/>
              </a:rPr>
              <a:t>, 05/06/2015</a:t>
            </a:r>
            <a:endParaRPr lang="ru-RU" sz="10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516" y="-1"/>
            <a:ext cx="9170515" cy="75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23528" y="159023"/>
            <a:ext cx="7342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Использование ЭДО в Европе</a:t>
            </a:r>
            <a:endParaRPr lang="ru-RU" sz="2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00192" y="6309320"/>
            <a:ext cx="3280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Источник: </a:t>
            </a:r>
            <a:r>
              <a:rPr lang="en-US" sz="1000" i="1" dirty="0" smtClean="0">
                <a:cs typeface="Arial" charset="0"/>
              </a:rPr>
              <a:t>E-Invoicing/E-Billing</a:t>
            </a:r>
            <a:endParaRPr lang="en-US" sz="1000" i="1" dirty="0">
              <a:cs typeface="Arial" charset="0"/>
            </a:endParaRPr>
          </a:p>
          <a:p>
            <a:pPr>
              <a:defRPr/>
            </a:pPr>
            <a:r>
              <a:rPr lang="en-US" sz="1000" i="1" dirty="0">
                <a:cs typeface="Arial" charset="0"/>
              </a:rPr>
              <a:t>Entering new era</a:t>
            </a:r>
            <a:r>
              <a:rPr lang="ru-RU" sz="1000" i="1" dirty="0">
                <a:cs typeface="Arial" charset="0"/>
              </a:rPr>
              <a:t> </a:t>
            </a:r>
            <a:r>
              <a:rPr lang="en-US" sz="1000" i="1" dirty="0">
                <a:cs typeface="Arial" charset="0"/>
              </a:rPr>
              <a:t>Bruno </a:t>
            </a:r>
            <a:r>
              <a:rPr lang="en-US" sz="1000" b="0" i="1" dirty="0">
                <a:cs typeface="Arial" charset="0"/>
              </a:rPr>
              <a:t>Koch, </a:t>
            </a:r>
            <a:r>
              <a:rPr lang="en-US" sz="1000" b="0" i="1" dirty="0" err="1">
                <a:cs typeface="Arial" charset="0"/>
              </a:rPr>
              <a:t>Billentis</a:t>
            </a:r>
            <a:r>
              <a:rPr lang="en-US" sz="1000" b="0" i="1" dirty="0">
                <a:cs typeface="Arial" charset="0"/>
              </a:rPr>
              <a:t>, 05/06/2015</a:t>
            </a:r>
            <a:endParaRPr lang="ru-RU" sz="1000" i="1" dirty="0">
              <a:cs typeface="Arial" charset="0"/>
            </a:endParaRPr>
          </a:p>
        </p:txBody>
      </p:sp>
      <p:pic>
        <p:nvPicPr>
          <p:cNvPr id="7" name="Picture 3" descr="F:\YaDisk\Скриншоты\2015-11-12 12-40-24 Скриншот экран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392190" cy="473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03105" y="1628800"/>
            <a:ext cx="2225280" cy="86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Expected market penetration in 2016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YaDisk\Скриншоты\2015-11-12 12-41-41 Скриншот экран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070093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00192" y="6309320"/>
            <a:ext cx="2843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Источник: </a:t>
            </a:r>
            <a:r>
              <a:rPr lang="en-US" sz="1000" i="1" dirty="0" smtClean="0">
                <a:cs typeface="Arial" charset="0"/>
              </a:rPr>
              <a:t>E-Invoicing/E-Billing</a:t>
            </a:r>
            <a:endParaRPr lang="en-US" sz="1000" i="1" dirty="0">
              <a:cs typeface="Arial" charset="0"/>
            </a:endParaRPr>
          </a:p>
          <a:p>
            <a:pPr>
              <a:defRPr/>
            </a:pPr>
            <a:r>
              <a:rPr lang="en-US" sz="1000" i="1" dirty="0">
                <a:cs typeface="Arial" charset="0"/>
              </a:rPr>
              <a:t>Entering new era</a:t>
            </a:r>
            <a:r>
              <a:rPr lang="ru-RU" sz="1000" i="1" dirty="0">
                <a:cs typeface="Arial" charset="0"/>
              </a:rPr>
              <a:t> </a:t>
            </a:r>
            <a:r>
              <a:rPr lang="en-US" sz="1000" i="1" dirty="0">
                <a:cs typeface="Arial" charset="0"/>
              </a:rPr>
              <a:t>Bruno </a:t>
            </a:r>
            <a:r>
              <a:rPr lang="en-US" sz="1000" b="0" i="1" dirty="0">
                <a:cs typeface="Arial" charset="0"/>
              </a:rPr>
              <a:t>Koch, </a:t>
            </a:r>
            <a:r>
              <a:rPr lang="en-US" sz="1000" b="0" i="1" dirty="0" err="1">
                <a:cs typeface="Arial" charset="0"/>
              </a:rPr>
              <a:t>Billentis</a:t>
            </a:r>
            <a:r>
              <a:rPr lang="en-US" sz="1000" b="0" i="1" dirty="0">
                <a:cs typeface="Arial" charset="0"/>
              </a:rPr>
              <a:t>, 05/06/2015</a:t>
            </a:r>
            <a:endParaRPr lang="ru-RU" sz="1000" i="1" dirty="0">
              <a:cs typeface="Arial" charset="0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516" y="-1"/>
            <a:ext cx="9170515" cy="75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159023"/>
            <a:ext cx="7342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Объём электронного документа в Европе</a:t>
            </a:r>
            <a:endParaRPr lang="ru-RU" sz="2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516" y="-1"/>
            <a:ext cx="9170515" cy="75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59023"/>
            <a:ext cx="7342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Структура российского рынка ЭДО в </a:t>
            </a:r>
            <a:r>
              <a:rPr lang="ru-RU" sz="2400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</a:t>
            </a:r>
            <a:r>
              <a:rPr lang="ru-RU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отраслям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6388258"/>
            <a:ext cx="28438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</a:t>
            </a:r>
            <a:r>
              <a:rPr lang="ru-RU" sz="1000" i="1" dirty="0" smtClean="0">
                <a:cs typeface="Arial" charset="0"/>
              </a:rPr>
              <a:t>Источник: </a:t>
            </a:r>
            <a:r>
              <a:rPr lang="en-US" sz="1000" i="1" dirty="0" err="1" smtClean="0">
                <a:cs typeface="Arial" charset="0"/>
              </a:rPr>
              <a:t>J’son</a:t>
            </a:r>
            <a:r>
              <a:rPr lang="en-US" sz="1000" i="1" dirty="0" smtClean="0">
                <a:cs typeface="Arial" charset="0"/>
              </a:rPr>
              <a:t> </a:t>
            </a:r>
            <a:r>
              <a:rPr lang="en-US" sz="1000" i="1" dirty="0">
                <a:cs typeface="Arial" charset="0"/>
              </a:rPr>
              <a:t>&amp; Partners Consulting, </a:t>
            </a:r>
            <a:r>
              <a:rPr lang="en-US" sz="1000" i="1" dirty="0" smtClean="0">
                <a:cs typeface="Arial" charset="0"/>
              </a:rPr>
              <a:t>2015</a:t>
            </a:r>
            <a:endParaRPr lang="en-US" sz="1000" i="1" dirty="0">
              <a:cs typeface="Arial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1259632" y="1030900"/>
            <a:ext cx="6768752" cy="504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9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935" r="517"/>
          <a:stretch/>
        </p:blipFill>
        <p:spPr>
          <a:xfrm>
            <a:off x="762038" y="942404"/>
            <a:ext cx="7592935" cy="50496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159023"/>
            <a:ext cx="7683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Анкетирование бизнеса России</a:t>
            </a:r>
            <a:endParaRPr lang="ru-RU" altLang="ru-RU" sz="2400" kern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6180389"/>
            <a:ext cx="2843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Источник: </a:t>
            </a:r>
            <a:r>
              <a:rPr lang="ru-RU" sz="1000" i="1" dirty="0" smtClean="0">
                <a:cs typeface="Arial" charset="0"/>
              </a:rPr>
              <a:t>рабочая группа по развитию электронного документооборота Торгово-промышленной палаты РФ, 2015</a:t>
            </a:r>
            <a:endParaRPr lang="ru-RU" sz="10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159023"/>
            <a:ext cx="7683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Анкетирование бизнеса России</a:t>
            </a:r>
            <a:endParaRPr lang="ru-RU" altLang="ru-RU" sz="2400" kern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6180389"/>
            <a:ext cx="2843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Источник: </a:t>
            </a:r>
            <a:r>
              <a:rPr lang="ru-RU" sz="1000" i="1" dirty="0" smtClean="0">
                <a:cs typeface="Arial" charset="0"/>
              </a:rPr>
              <a:t>рабочая группа по развитию электронного документооборота Торгово-промышленной палаты РФ, 2015</a:t>
            </a:r>
            <a:endParaRPr lang="ru-RU" sz="1000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1" y="1124744"/>
            <a:ext cx="730588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r="681" b="1789"/>
          <a:stretch/>
        </p:blipFill>
        <p:spPr>
          <a:xfrm>
            <a:off x="712263" y="1052736"/>
            <a:ext cx="7294823" cy="5040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3528" y="159023"/>
            <a:ext cx="7683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Анкетирование бизнеса России</a:t>
            </a:r>
            <a:endParaRPr lang="ru-RU" altLang="ru-RU" sz="2400" kern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6180389"/>
            <a:ext cx="2843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Источник: </a:t>
            </a:r>
            <a:r>
              <a:rPr lang="ru-RU" sz="1000" i="1" dirty="0" smtClean="0">
                <a:cs typeface="Arial" charset="0"/>
              </a:rPr>
              <a:t>рабочая группа по развитию электронного документооборота Торгово-промышленной палаты РФ, 2015</a:t>
            </a:r>
            <a:endParaRPr lang="ru-RU" sz="10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88792"/>
            <a:ext cx="7138756" cy="5599666"/>
          </a:xfrm>
          <a:prstGeom prst="rect">
            <a:avLst/>
          </a:prstGeom>
        </p:spPr>
      </p:pic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70988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59023"/>
            <a:ext cx="76835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Анкетирование бизнеса России</a:t>
            </a:r>
            <a:endParaRPr lang="ru-RU" altLang="ru-RU" sz="2400" kern="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6180389"/>
            <a:ext cx="28438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00" i="1" dirty="0">
                <a:cs typeface="Arial" charset="0"/>
              </a:rPr>
              <a:t>* Источник: </a:t>
            </a:r>
            <a:r>
              <a:rPr lang="ru-RU" sz="1000" i="1" dirty="0" smtClean="0">
                <a:cs typeface="Arial" charset="0"/>
              </a:rPr>
              <a:t>рабочая группа по развитию электронного документооборота Торгово-промышленной палаты РФ, 2015</a:t>
            </a:r>
            <a:endParaRPr lang="ru-RU" sz="1000" i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274</Words>
  <Application>Microsoft Office PowerPoint</Application>
  <PresentationFormat>Экран (4:3)</PresentationFormat>
  <Paragraphs>41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Колесников Эрнест Гариевич</dc:creator>
  <cp:lastModifiedBy>Эрнест К</cp:lastModifiedBy>
  <cp:revision>355</cp:revision>
  <cp:lastPrinted>2015-06-01T15:53:46Z</cp:lastPrinted>
  <dcterms:created xsi:type="dcterms:W3CDTF">2015-02-02T13:36:57Z</dcterms:created>
  <dcterms:modified xsi:type="dcterms:W3CDTF">2016-03-04T07:22:44Z</dcterms:modified>
</cp:coreProperties>
</file>