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78" r:id="rId2"/>
    <p:sldId id="338" r:id="rId3"/>
    <p:sldId id="329" r:id="rId4"/>
    <p:sldId id="339" r:id="rId5"/>
    <p:sldId id="330" r:id="rId6"/>
    <p:sldId id="331" r:id="rId7"/>
    <p:sldId id="334" r:id="rId8"/>
    <p:sldId id="341" r:id="rId9"/>
    <p:sldId id="335" r:id="rId10"/>
    <p:sldId id="336" r:id="rId11"/>
    <p:sldId id="340" r:id="rId12"/>
    <p:sldId id="337" r:id="rId13"/>
    <p:sldId id="342" r:id="rId14"/>
    <p:sldId id="321" r:id="rId15"/>
  </p:sldIdLst>
  <p:sldSz cx="9144000" cy="6858000" type="screen4x3"/>
  <p:notesSz cx="6735763" cy="9866313"/>
  <p:defaultTextStyle>
    <a:defPPr>
      <a:defRPr lang="ru-RU"/>
    </a:defPPr>
    <a:lvl1pPr algn="l" rtl="0" eaLnBrk="0" fontAlgn="base" hangingPunct="0">
      <a:spcBef>
        <a:spcPct val="0"/>
      </a:spcBef>
      <a:spcAft>
        <a:spcPct val="0"/>
      </a:spcAft>
      <a:defRPr b="1" kern="1200">
        <a:solidFill>
          <a:schemeClr val="tx1"/>
        </a:solidFill>
        <a:latin typeface="Arial" charset="0"/>
        <a:ea typeface="+mn-ea"/>
        <a:cs typeface="Arial" charset="0"/>
      </a:defRPr>
    </a:lvl1pPr>
    <a:lvl2pPr marL="457200" algn="l" rtl="0" eaLnBrk="0" fontAlgn="base" hangingPunct="0">
      <a:spcBef>
        <a:spcPct val="0"/>
      </a:spcBef>
      <a:spcAft>
        <a:spcPct val="0"/>
      </a:spcAft>
      <a:defRPr b="1" kern="1200">
        <a:solidFill>
          <a:schemeClr val="tx1"/>
        </a:solidFill>
        <a:latin typeface="Arial" charset="0"/>
        <a:ea typeface="+mn-ea"/>
        <a:cs typeface="Arial" charset="0"/>
      </a:defRPr>
    </a:lvl2pPr>
    <a:lvl3pPr marL="914400" algn="l" rtl="0" eaLnBrk="0" fontAlgn="base" hangingPunct="0">
      <a:spcBef>
        <a:spcPct val="0"/>
      </a:spcBef>
      <a:spcAft>
        <a:spcPct val="0"/>
      </a:spcAft>
      <a:defRPr b="1" kern="1200">
        <a:solidFill>
          <a:schemeClr val="tx1"/>
        </a:solidFill>
        <a:latin typeface="Arial" charset="0"/>
        <a:ea typeface="+mn-ea"/>
        <a:cs typeface="Arial" charset="0"/>
      </a:defRPr>
    </a:lvl3pPr>
    <a:lvl4pPr marL="1371600" algn="l" rtl="0" eaLnBrk="0" fontAlgn="base" hangingPunct="0">
      <a:spcBef>
        <a:spcPct val="0"/>
      </a:spcBef>
      <a:spcAft>
        <a:spcPct val="0"/>
      </a:spcAft>
      <a:defRPr b="1" kern="1200">
        <a:solidFill>
          <a:schemeClr val="tx1"/>
        </a:solidFill>
        <a:latin typeface="Arial" charset="0"/>
        <a:ea typeface="+mn-ea"/>
        <a:cs typeface="Arial" charset="0"/>
      </a:defRPr>
    </a:lvl4pPr>
    <a:lvl5pPr marL="1828800" algn="l" rtl="0" eaLnBrk="0" fontAlgn="base" hangingPunct="0">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6C6EC"/>
    <a:srgbClr val="69BFFF"/>
    <a:srgbClr val="FF9801"/>
    <a:srgbClr val="66CCFF"/>
    <a:srgbClr val="004B84"/>
    <a:srgbClr val="FF0000"/>
    <a:srgbClr val="000000"/>
    <a:srgbClr val="FCCD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FD4443E-F989-4FC4-A0C8-D5A2AF1F390B}" styleName="Темный стиль 1 - акцент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2114" autoAdjust="0"/>
  </p:normalViewPr>
  <p:slideViewPr>
    <p:cSldViewPr>
      <p:cViewPr>
        <p:scale>
          <a:sx n="80" d="100"/>
          <a:sy n="80" d="100"/>
        </p:scale>
        <p:origin x="-24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3828" y="-12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A0190-B54D-4868-BD8A-64AAC6CB6EC5}" type="doc">
      <dgm:prSet loTypeId="urn:microsoft.com/office/officeart/2005/8/layout/cycle6" loCatId="cycle" qsTypeId="urn:microsoft.com/office/officeart/2005/8/quickstyle/3d3" qsCatId="3D" csTypeId="urn:microsoft.com/office/officeart/2005/8/colors/accent2_3" csCatId="accent2" phldr="1"/>
      <dgm:spPr/>
      <dgm:t>
        <a:bodyPr/>
        <a:lstStyle/>
        <a:p>
          <a:endParaRPr lang="ru-RU"/>
        </a:p>
      </dgm:t>
    </dgm:pt>
    <dgm:pt modelId="{8B462763-F0EB-4C44-BEFC-E3F44B8A82BD}">
      <dgm:prSet phldrT="[Текст]" custT="1"/>
      <dgm:spPr/>
      <dgm:t>
        <a:bodyPr/>
        <a:lstStyle/>
        <a:p>
          <a:r>
            <a:rPr lang="ru-RU" sz="1400" dirty="0" smtClean="0"/>
            <a:t>Создание</a:t>
          </a:r>
          <a:endParaRPr lang="ru-RU" sz="1400" dirty="0"/>
        </a:p>
      </dgm:t>
    </dgm:pt>
    <dgm:pt modelId="{EC4844F1-46CB-4B7B-8EEF-72828C9CDCF8}" type="parTrans" cxnId="{0472D7C8-7F20-4110-B80D-963F8EE59D04}">
      <dgm:prSet/>
      <dgm:spPr/>
      <dgm:t>
        <a:bodyPr/>
        <a:lstStyle/>
        <a:p>
          <a:endParaRPr lang="ru-RU" sz="1400"/>
        </a:p>
      </dgm:t>
    </dgm:pt>
    <dgm:pt modelId="{6A2264D9-32CD-4710-9BB8-5588C70A61CC}" type="sibTrans" cxnId="{0472D7C8-7F20-4110-B80D-963F8EE59D04}">
      <dgm:prSet/>
      <dgm:spPr/>
      <dgm:t>
        <a:bodyPr/>
        <a:lstStyle/>
        <a:p>
          <a:endParaRPr lang="ru-RU" sz="1400"/>
        </a:p>
      </dgm:t>
    </dgm:pt>
    <dgm:pt modelId="{79780B8B-1AC1-47D0-B1DD-13F60FB9DB3C}">
      <dgm:prSet phldrT="[Текст]" custT="1"/>
      <dgm:spPr/>
      <dgm:t>
        <a:bodyPr/>
        <a:lstStyle/>
        <a:p>
          <a:r>
            <a:rPr lang="ru-RU" sz="1400" dirty="0" smtClean="0"/>
            <a:t>Отправка</a:t>
          </a:r>
          <a:endParaRPr lang="ru-RU" sz="1400" dirty="0"/>
        </a:p>
      </dgm:t>
    </dgm:pt>
    <dgm:pt modelId="{F19CEB8D-23BA-4B44-8F2B-91C532C25AB0}" type="parTrans" cxnId="{CFD0DF62-EAE6-437B-A7B9-A3E24B970397}">
      <dgm:prSet/>
      <dgm:spPr/>
      <dgm:t>
        <a:bodyPr/>
        <a:lstStyle/>
        <a:p>
          <a:endParaRPr lang="ru-RU" sz="1400"/>
        </a:p>
      </dgm:t>
    </dgm:pt>
    <dgm:pt modelId="{8CA7F109-8333-44A1-93B7-4FABC68BE4E7}" type="sibTrans" cxnId="{CFD0DF62-EAE6-437B-A7B9-A3E24B970397}">
      <dgm:prSet/>
      <dgm:spPr/>
      <dgm:t>
        <a:bodyPr/>
        <a:lstStyle/>
        <a:p>
          <a:endParaRPr lang="ru-RU" sz="1400"/>
        </a:p>
      </dgm:t>
    </dgm:pt>
    <dgm:pt modelId="{29CD36A3-EA73-4688-8FFD-EF7AE1F8553A}">
      <dgm:prSet phldrT="[Текст]" custT="1"/>
      <dgm:spPr/>
      <dgm:t>
        <a:bodyPr/>
        <a:lstStyle/>
        <a:p>
          <a:r>
            <a:rPr lang="ru-RU" sz="1400" dirty="0" smtClean="0"/>
            <a:t>Прием</a:t>
          </a:r>
          <a:endParaRPr lang="ru-RU" sz="1400" dirty="0"/>
        </a:p>
      </dgm:t>
    </dgm:pt>
    <dgm:pt modelId="{27885544-3C97-4B85-B015-E49231F081D5}" type="parTrans" cxnId="{64BD9E41-0AB0-4E88-9FF8-88D7D7513469}">
      <dgm:prSet/>
      <dgm:spPr/>
      <dgm:t>
        <a:bodyPr/>
        <a:lstStyle/>
        <a:p>
          <a:endParaRPr lang="ru-RU" sz="1400"/>
        </a:p>
      </dgm:t>
    </dgm:pt>
    <dgm:pt modelId="{01223809-57BF-4FB4-B00C-BBF698CDB64F}" type="sibTrans" cxnId="{64BD9E41-0AB0-4E88-9FF8-88D7D7513469}">
      <dgm:prSet/>
      <dgm:spPr/>
      <dgm:t>
        <a:bodyPr/>
        <a:lstStyle/>
        <a:p>
          <a:endParaRPr lang="ru-RU" sz="1400"/>
        </a:p>
      </dgm:t>
    </dgm:pt>
    <dgm:pt modelId="{1DBEBDD4-7C32-42FC-BB13-6400E51FDD5A}">
      <dgm:prSet phldrT="[Текст]" custT="1"/>
      <dgm:spPr/>
      <dgm:t>
        <a:bodyPr/>
        <a:lstStyle/>
        <a:p>
          <a:r>
            <a:rPr lang="ru-RU" sz="1400" dirty="0" smtClean="0"/>
            <a:t>Хранение</a:t>
          </a:r>
          <a:endParaRPr lang="ru-RU" sz="1400" dirty="0"/>
        </a:p>
      </dgm:t>
    </dgm:pt>
    <dgm:pt modelId="{63B07BC4-596B-4EA6-80E3-B959BCA46777}" type="parTrans" cxnId="{A8A2590D-3254-40B9-B6C1-A5F37E04678A}">
      <dgm:prSet/>
      <dgm:spPr/>
      <dgm:t>
        <a:bodyPr/>
        <a:lstStyle/>
        <a:p>
          <a:endParaRPr lang="ru-RU" sz="1400"/>
        </a:p>
      </dgm:t>
    </dgm:pt>
    <dgm:pt modelId="{2BEC86F0-8598-4A93-90F9-5E7E6D41A51E}" type="sibTrans" cxnId="{A8A2590D-3254-40B9-B6C1-A5F37E04678A}">
      <dgm:prSet/>
      <dgm:spPr/>
      <dgm:t>
        <a:bodyPr/>
        <a:lstStyle/>
        <a:p>
          <a:endParaRPr lang="ru-RU" sz="1400"/>
        </a:p>
      </dgm:t>
    </dgm:pt>
    <dgm:pt modelId="{EF0D7E31-05AC-41F9-AD5A-494AD8D074AC}">
      <dgm:prSet phldrT="[Текст]" custT="1"/>
      <dgm:spPr/>
      <dgm:t>
        <a:bodyPr/>
        <a:lstStyle/>
        <a:p>
          <a:r>
            <a:rPr lang="ru-RU" sz="1400" dirty="0" smtClean="0"/>
            <a:t>Включение информации в декларацию ФНС</a:t>
          </a:r>
          <a:endParaRPr lang="ru-RU" sz="1400" dirty="0"/>
        </a:p>
      </dgm:t>
    </dgm:pt>
    <dgm:pt modelId="{E54277CD-0689-453E-AC5D-B132066EFF4A}" type="parTrans" cxnId="{E4222788-D06C-4C39-93C2-4173279057E6}">
      <dgm:prSet/>
      <dgm:spPr/>
      <dgm:t>
        <a:bodyPr/>
        <a:lstStyle/>
        <a:p>
          <a:endParaRPr lang="ru-RU" sz="1400"/>
        </a:p>
      </dgm:t>
    </dgm:pt>
    <dgm:pt modelId="{701B52F5-86BA-4BE4-9F8F-95863060C071}" type="sibTrans" cxnId="{E4222788-D06C-4C39-93C2-4173279057E6}">
      <dgm:prSet/>
      <dgm:spPr/>
      <dgm:t>
        <a:bodyPr/>
        <a:lstStyle/>
        <a:p>
          <a:endParaRPr lang="ru-RU" sz="1400"/>
        </a:p>
      </dgm:t>
    </dgm:pt>
    <dgm:pt modelId="{2FBA8B9E-5DCB-4F58-A531-C836AC3CAB29}">
      <dgm:prSet phldrT="[Текст]" custT="1"/>
      <dgm:spPr/>
      <dgm:t>
        <a:bodyPr/>
        <a:lstStyle/>
        <a:p>
          <a:r>
            <a:rPr lang="ru-RU" sz="1400" dirty="0" smtClean="0"/>
            <a:t>Истребование</a:t>
          </a:r>
          <a:endParaRPr lang="ru-RU" sz="1400" dirty="0"/>
        </a:p>
      </dgm:t>
    </dgm:pt>
    <dgm:pt modelId="{85BD5FC0-6EC9-4CBD-A0BE-AAF6AC2884DE}" type="parTrans" cxnId="{F2D2E9EB-7051-460E-9A4C-7FFF93C58C0B}">
      <dgm:prSet/>
      <dgm:spPr/>
      <dgm:t>
        <a:bodyPr/>
        <a:lstStyle/>
        <a:p>
          <a:endParaRPr lang="ru-RU" sz="1400"/>
        </a:p>
      </dgm:t>
    </dgm:pt>
    <dgm:pt modelId="{DB028A9C-DF28-46FC-ABB5-34CE53A7AA9F}" type="sibTrans" cxnId="{F2D2E9EB-7051-460E-9A4C-7FFF93C58C0B}">
      <dgm:prSet/>
      <dgm:spPr/>
      <dgm:t>
        <a:bodyPr/>
        <a:lstStyle/>
        <a:p>
          <a:endParaRPr lang="ru-RU" sz="1400"/>
        </a:p>
      </dgm:t>
    </dgm:pt>
    <dgm:pt modelId="{5EF36D13-54C5-4CF0-9B64-8645E46F1D79}">
      <dgm:prSet phldrT="[Текст]" custT="1"/>
      <dgm:spPr/>
      <dgm:t>
        <a:bodyPr/>
        <a:lstStyle/>
        <a:p>
          <a:r>
            <a:rPr lang="ru-RU" sz="1400" dirty="0" smtClean="0"/>
            <a:t>Представление</a:t>
          </a:r>
          <a:endParaRPr lang="ru-RU" sz="1400" dirty="0"/>
        </a:p>
      </dgm:t>
    </dgm:pt>
    <dgm:pt modelId="{1700A2A4-5D6D-44B3-98C5-E1D7624B8245}" type="parTrans" cxnId="{105B11A2-E6B9-4BC2-B052-02B965717875}">
      <dgm:prSet/>
      <dgm:spPr/>
      <dgm:t>
        <a:bodyPr/>
        <a:lstStyle/>
        <a:p>
          <a:endParaRPr lang="ru-RU" sz="1400"/>
        </a:p>
      </dgm:t>
    </dgm:pt>
    <dgm:pt modelId="{98D7D478-47AF-4C55-A982-ABA987DA229A}" type="sibTrans" cxnId="{105B11A2-E6B9-4BC2-B052-02B965717875}">
      <dgm:prSet/>
      <dgm:spPr/>
      <dgm:t>
        <a:bodyPr/>
        <a:lstStyle/>
        <a:p>
          <a:endParaRPr lang="ru-RU" sz="1400"/>
        </a:p>
      </dgm:t>
    </dgm:pt>
    <dgm:pt modelId="{88D79581-C97A-49C1-8C85-854D17EAC980}" type="pres">
      <dgm:prSet presAssocID="{8BAA0190-B54D-4868-BD8A-64AAC6CB6EC5}" presName="cycle" presStyleCnt="0">
        <dgm:presLayoutVars>
          <dgm:dir/>
          <dgm:resizeHandles val="exact"/>
        </dgm:presLayoutVars>
      </dgm:prSet>
      <dgm:spPr/>
      <dgm:t>
        <a:bodyPr/>
        <a:lstStyle/>
        <a:p>
          <a:endParaRPr lang="ru-RU"/>
        </a:p>
      </dgm:t>
    </dgm:pt>
    <dgm:pt modelId="{86E516B0-B76C-4DA4-9A7E-FA9C620D0AB2}" type="pres">
      <dgm:prSet presAssocID="{8B462763-F0EB-4C44-BEFC-E3F44B8A82BD}" presName="node" presStyleLbl="node1" presStyleIdx="0" presStyleCnt="7">
        <dgm:presLayoutVars>
          <dgm:bulletEnabled val="1"/>
        </dgm:presLayoutVars>
      </dgm:prSet>
      <dgm:spPr/>
      <dgm:t>
        <a:bodyPr/>
        <a:lstStyle/>
        <a:p>
          <a:endParaRPr lang="ru-RU"/>
        </a:p>
      </dgm:t>
    </dgm:pt>
    <dgm:pt modelId="{C6208B11-A42A-406D-90E8-C0F96F23A6CA}" type="pres">
      <dgm:prSet presAssocID="{8B462763-F0EB-4C44-BEFC-E3F44B8A82BD}" presName="spNode" presStyleCnt="0"/>
      <dgm:spPr/>
    </dgm:pt>
    <dgm:pt modelId="{A4978EBF-2115-4C11-BDBD-B76DF292B31E}" type="pres">
      <dgm:prSet presAssocID="{6A2264D9-32CD-4710-9BB8-5588C70A61CC}" presName="sibTrans" presStyleLbl="sibTrans1D1" presStyleIdx="0" presStyleCnt="7"/>
      <dgm:spPr/>
      <dgm:t>
        <a:bodyPr/>
        <a:lstStyle/>
        <a:p>
          <a:endParaRPr lang="ru-RU"/>
        </a:p>
      </dgm:t>
    </dgm:pt>
    <dgm:pt modelId="{789F30D0-5E1D-48C4-B592-3CA122CE019B}" type="pres">
      <dgm:prSet presAssocID="{79780B8B-1AC1-47D0-B1DD-13F60FB9DB3C}" presName="node" presStyleLbl="node1" presStyleIdx="1" presStyleCnt="7">
        <dgm:presLayoutVars>
          <dgm:bulletEnabled val="1"/>
        </dgm:presLayoutVars>
      </dgm:prSet>
      <dgm:spPr/>
      <dgm:t>
        <a:bodyPr/>
        <a:lstStyle/>
        <a:p>
          <a:endParaRPr lang="ru-RU"/>
        </a:p>
      </dgm:t>
    </dgm:pt>
    <dgm:pt modelId="{574D5D9A-742F-416E-B699-981AC5ED244F}" type="pres">
      <dgm:prSet presAssocID="{79780B8B-1AC1-47D0-B1DD-13F60FB9DB3C}" presName="spNode" presStyleCnt="0"/>
      <dgm:spPr/>
    </dgm:pt>
    <dgm:pt modelId="{CB274394-6A43-41B3-962C-99D94FB59B5A}" type="pres">
      <dgm:prSet presAssocID="{8CA7F109-8333-44A1-93B7-4FABC68BE4E7}" presName="sibTrans" presStyleLbl="sibTrans1D1" presStyleIdx="1" presStyleCnt="7"/>
      <dgm:spPr/>
      <dgm:t>
        <a:bodyPr/>
        <a:lstStyle/>
        <a:p>
          <a:endParaRPr lang="ru-RU"/>
        </a:p>
      </dgm:t>
    </dgm:pt>
    <dgm:pt modelId="{75E8EECA-BD3A-4830-91E3-9D0868805F9F}" type="pres">
      <dgm:prSet presAssocID="{29CD36A3-EA73-4688-8FFD-EF7AE1F8553A}" presName="node" presStyleLbl="node1" presStyleIdx="2" presStyleCnt="7">
        <dgm:presLayoutVars>
          <dgm:bulletEnabled val="1"/>
        </dgm:presLayoutVars>
      </dgm:prSet>
      <dgm:spPr/>
      <dgm:t>
        <a:bodyPr/>
        <a:lstStyle/>
        <a:p>
          <a:endParaRPr lang="ru-RU"/>
        </a:p>
      </dgm:t>
    </dgm:pt>
    <dgm:pt modelId="{57D14542-C968-4CEC-9E1B-23798A4BC391}" type="pres">
      <dgm:prSet presAssocID="{29CD36A3-EA73-4688-8FFD-EF7AE1F8553A}" presName="spNode" presStyleCnt="0"/>
      <dgm:spPr/>
    </dgm:pt>
    <dgm:pt modelId="{B2E728F5-E7FB-453B-9DD8-6652B9DEC7FA}" type="pres">
      <dgm:prSet presAssocID="{01223809-57BF-4FB4-B00C-BBF698CDB64F}" presName="sibTrans" presStyleLbl="sibTrans1D1" presStyleIdx="2" presStyleCnt="7"/>
      <dgm:spPr/>
      <dgm:t>
        <a:bodyPr/>
        <a:lstStyle/>
        <a:p>
          <a:endParaRPr lang="ru-RU"/>
        </a:p>
      </dgm:t>
    </dgm:pt>
    <dgm:pt modelId="{6F0058A5-8EBD-4542-926B-6C3388028022}" type="pres">
      <dgm:prSet presAssocID="{1DBEBDD4-7C32-42FC-BB13-6400E51FDD5A}" presName="node" presStyleLbl="node1" presStyleIdx="3" presStyleCnt="7">
        <dgm:presLayoutVars>
          <dgm:bulletEnabled val="1"/>
        </dgm:presLayoutVars>
      </dgm:prSet>
      <dgm:spPr/>
      <dgm:t>
        <a:bodyPr/>
        <a:lstStyle/>
        <a:p>
          <a:endParaRPr lang="ru-RU"/>
        </a:p>
      </dgm:t>
    </dgm:pt>
    <dgm:pt modelId="{15903A58-7691-412F-B644-C9D85DD20664}" type="pres">
      <dgm:prSet presAssocID="{1DBEBDD4-7C32-42FC-BB13-6400E51FDD5A}" presName="spNode" presStyleCnt="0"/>
      <dgm:spPr/>
    </dgm:pt>
    <dgm:pt modelId="{4B62BD68-193A-480D-81EA-BEA6673C1800}" type="pres">
      <dgm:prSet presAssocID="{2BEC86F0-8598-4A93-90F9-5E7E6D41A51E}" presName="sibTrans" presStyleLbl="sibTrans1D1" presStyleIdx="3" presStyleCnt="7"/>
      <dgm:spPr/>
      <dgm:t>
        <a:bodyPr/>
        <a:lstStyle/>
        <a:p>
          <a:endParaRPr lang="ru-RU"/>
        </a:p>
      </dgm:t>
    </dgm:pt>
    <dgm:pt modelId="{65D604EB-A7A6-42D3-BF9E-A62A426FFD30}" type="pres">
      <dgm:prSet presAssocID="{EF0D7E31-05AC-41F9-AD5A-494AD8D074AC}" presName="node" presStyleLbl="node1" presStyleIdx="4" presStyleCnt="7" custScaleX="168412">
        <dgm:presLayoutVars>
          <dgm:bulletEnabled val="1"/>
        </dgm:presLayoutVars>
      </dgm:prSet>
      <dgm:spPr/>
      <dgm:t>
        <a:bodyPr/>
        <a:lstStyle/>
        <a:p>
          <a:endParaRPr lang="ru-RU"/>
        </a:p>
      </dgm:t>
    </dgm:pt>
    <dgm:pt modelId="{ED409AD7-200D-4D7C-B741-973B26305F85}" type="pres">
      <dgm:prSet presAssocID="{EF0D7E31-05AC-41F9-AD5A-494AD8D074AC}" presName="spNode" presStyleCnt="0"/>
      <dgm:spPr/>
    </dgm:pt>
    <dgm:pt modelId="{426EA2C3-180C-4319-B1B4-E5E72B4D5138}" type="pres">
      <dgm:prSet presAssocID="{701B52F5-86BA-4BE4-9F8F-95863060C071}" presName="sibTrans" presStyleLbl="sibTrans1D1" presStyleIdx="4" presStyleCnt="7"/>
      <dgm:spPr/>
      <dgm:t>
        <a:bodyPr/>
        <a:lstStyle/>
        <a:p>
          <a:endParaRPr lang="ru-RU"/>
        </a:p>
      </dgm:t>
    </dgm:pt>
    <dgm:pt modelId="{2C660568-6540-43D5-82F4-5F8A17630704}" type="pres">
      <dgm:prSet presAssocID="{2FBA8B9E-5DCB-4F58-A531-C836AC3CAB29}" presName="node" presStyleLbl="node1" presStyleIdx="5" presStyleCnt="7" custScaleX="136485">
        <dgm:presLayoutVars>
          <dgm:bulletEnabled val="1"/>
        </dgm:presLayoutVars>
      </dgm:prSet>
      <dgm:spPr/>
      <dgm:t>
        <a:bodyPr/>
        <a:lstStyle/>
        <a:p>
          <a:endParaRPr lang="ru-RU"/>
        </a:p>
      </dgm:t>
    </dgm:pt>
    <dgm:pt modelId="{1347B2F4-2975-4E4F-A3CC-7A902FBE9FFA}" type="pres">
      <dgm:prSet presAssocID="{2FBA8B9E-5DCB-4F58-A531-C836AC3CAB29}" presName="spNode" presStyleCnt="0"/>
      <dgm:spPr/>
    </dgm:pt>
    <dgm:pt modelId="{AFE0FA11-70F4-4F42-9D7D-918D23C57FA5}" type="pres">
      <dgm:prSet presAssocID="{DB028A9C-DF28-46FC-ABB5-34CE53A7AA9F}" presName="sibTrans" presStyleLbl="sibTrans1D1" presStyleIdx="5" presStyleCnt="7"/>
      <dgm:spPr/>
      <dgm:t>
        <a:bodyPr/>
        <a:lstStyle/>
        <a:p>
          <a:endParaRPr lang="ru-RU"/>
        </a:p>
      </dgm:t>
    </dgm:pt>
    <dgm:pt modelId="{19706D9F-2D3F-475B-925E-238E7338AFAD}" type="pres">
      <dgm:prSet presAssocID="{5EF36D13-54C5-4CF0-9B64-8645E46F1D79}" presName="node" presStyleLbl="node1" presStyleIdx="6" presStyleCnt="7" custScaleX="143011">
        <dgm:presLayoutVars>
          <dgm:bulletEnabled val="1"/>
        </dgm:presLayoutVars>
      </dgm:prSet>
      <dgm:spPr/>
      <dgm:t>
        <a:bodyPr/>
        <a:lstStyle/>
        <a:p>
          <a:endParaRPr lang="ru-RU"/>
        </a:p>
      </dgm:t>
    </dgm:pt>
    <dgm:pt modelId="{682F72E2-D8B6-482B-9791-8BBC219CD01B}" type="pres">
      <dgm:prSet presAssocID="{5EF36D13-54C5-4CF0-9B64-8645E46F1D79}" presName="spNode" presStyleCnt="0"/>
      <dgm:spPr/>
    </dgm:pt>
    <dgm:pt modelId="{DA304EBF-DA63-4E55-85BA-56B2B405F344}" type="pres">
      <dgm:prSet presAssocID="{98D7D478-47AF-4C55-A982-ABA987DA229A}" presName="sibTrans" presStyleLbl="sibTrans1D1" presStyleIdx="6" presStyleCnt="7"/>
      <dgm:spPr/>
      <dgm:t>
        <a:bodyPr/>
        <a:lstStyle/>
        <a:p>
          <a:endParaRPr lang="ru-RU"/>
        </a:p>
      </dgm:t>
    </dgm:pt>
  </dgm:ptLst>
  <dgm:cxnLst>
    <dgm:cxn modelId="{CFCD4399-06C2-4A28-95D6-9B4587695AC6}" type="presOf" srcId="{98D7D478-47AF-4C55-A982-ABA987DA229A}" destId="{DA304EBF-DA63-4E55-85BA-56B2B405F344}" srcOrd="0" destOrd="0" presId="urn:microsoft.com/office/officeart/2005/8/layout/cycle6"/>
    <dgm:cxn modelId="{E4222788-D06C-4C39-93C2-4173279057E6}" srcId="{8BAA0190-B54D-4868-BD8A-64AAC6CB6EC5}" destId="{EF0D7E31-05AC-41F9-AD5A-494AD8D074AC}" srcOrd="4" destOrd="0" parTransId="{E54277CD-0689-453E-AC5D-B132066EFF4A}" sibTransId="{701B52F5-86BA-4BE4-9F8F-95863060C071}"/>
    <dgm:cxn modelId="{F2D2E9EB-7051-460E-9A4C-7FFF93C58C0B}" srcId="{8BAA0190-B54D-4868-BD8A-64AAC6CB6EC5}" destId="{2FBA8B9E-5DCB-4F58-A531-C836AC3CAB29}" srcOrd="5" destOrd="0" parTransId="{85BD5FC0-6EC9-4CBD-A0BE-AAF6AC2884DE}" sibTransId="{DB028A9C-DF28-46FC-ABB5-34CE53A7AA9F}"/>
    <dgm:cxn modelId="{64BD9E41-0AB0-4E88-9FF8-88D7D7513469}" srcId="{8BAA0190-B54D-4868-BD8A-64AAC6CB6EC5}" destId="{29CD36A3-EA73-4688-8FFD-EF7AE1F8553A}" srcOrd="2" destOrd="0" parTransId="{27885544-3C97-4B85-B015-E49231F081D5}" sibTransId="{01223809-57BF-4FB4-B00C-BBF698CDB64F}"/>
    <dgm:cxn modelId="{F06EBD6C-6375-42F0-8D85-3B57C47C37B3}" type="presOf" srcId="{2BEC86F0-8598-4A93-90F9-5E7E6D41A51E}" destId="{4B62BD68-193A-480D-81EA-BEA6673C1800}" srcOrd="0" destOrd="0" presId="urn:microsoft.com/office/officeart/2005/8/layout/cycle6"/>
    <dgm:cxn modelId="{3E15E23D-6D85-4618-B29D-631A59B7B163}" type="presOf" srcId="{79780B8B-1AC1-47D0-B1DD-13F60FB9DB3C}" destId="{789F30D0-5E1D-48C4-B592-3CA122CE019B}" srcOrd="0" destOrd="0" presId="urn:microsoft.com/office/officeart/2005/8/layout/cycle6"/>
    <dgm:cxn modelId="{EC03D883-C32E-4162-83D2-65CCA0DBB6C4}" type="presOf" srcId="{01223809-57BF-4FB4-B00C-BBF698CDB64F}" destId="{B2E728F5-E7FB-453B-9DD8-6652B9DEC7FA}" srcOrd="0" destOrd="0" presId="urn:microsoft.com/office/officeart/2005/8/layout/cycle6"/>
    <dgm:cxn modelId="{6380A36B-3EE1-4AEB-AB4D-C95E3B8A7C86}" type="presOf" srcId="{8CA7F109-8333-44A1-93B7-4FABC68BE4E7}" destId="{CB274394-6A43-41B3-962C-99D94FB59B5A}" srcOrd="0" destOrd="0" presId="urn:microsoft.com/office/officeart/2005/8/layout/cycle6"/>
    <dgm:cxn modelId="{105B11A2-E6B9-4BC2-B052-02B965717875}" srcId="{8BAA0190-B54D-4868-BD8A-64AAC6CB6EC5}" destId="{5EF36D13-54C5-4CF0-9B64-8645E46F1D79}" srcOrd="6" destOrd="0" parTransId="{1700A2A4-5D6D-44B3-98C5-E1D7624B8245}" sibTransId="{98D7D478-47AF-4C55-A982-ABA987DA229A}"/>
    <dgm:cxn modelId="{3E47D187-A516-4E64-BF9D-E069BE93CF54}" type="presOf" srcId="{1DBEBDD4-7C32-42FC-BB13-6400E51FDD5A}" destId="{6F0058A5-8EBD-4542-926B-6C3388028022}" srcOrd="0" destOrd="0" presId="urn:microsoft.com/office/officeart/2005/8/layout/cycle6"/>
    <dgm:cxn modelId="{38883245-B699-4B8C-9E99-7D7BDBC720C1}" type="presOf" srcId="{701B52F5-86BA-4BE4-9F8F-95863060C071}" destId="{426EA2C3-180C-4319-B1B4-E5E72B4D5138}" srcOrd="0" destOrd="0" presId="urn:microsoft.com/office/officeart/2005/8/layout/cycle6"/>
    <dgm:cxn modelId="{0472D7C8-7F20-4110-B80D-963F8EE59D04}" srcId="{8BAA0190-B54D-4868-BD8A-64AAC6CB6EC5}" destId="{8B462763-F0EB-4C44-BEFC-E3F44B8A82BD}" srcOrd="0" destOrd="0" parTransId="{EC4844F1-46CB-4B7B-8EEF-72828C9CDCF8}" sibTransId="{6A2264D9-32CD-4710-9BB8-5588C70A61CC}"/>
    <dgm:cxn modelId="{02EB6F60-BC93-4134-ABEF-53CA13852068}" type="presOf" srcId="{6A2264D9-32CD-4710-9BB8-5588C70A61CC}" destId="{A4978EBF-2115-4C11-BDBD-B76DF292B31E}" srcOrd="0" destOrd="0" presId="urn:microsoft.com/office/officeart/2005/8/layout/cycle6"/>
    <dgm:cxn modelId="{24A227D8-2089-456A-8520-56986F66B95D}" type="presOf" srcId="{DB028A9C-DF28-46FC-ABB5-34CE53A7AA9F}" destId="{AFE0FA11-70F4-4F42-9D7D-918D23C57FA5}" srcOrd="0" destOrd="0" presId="urn:microsoft.com/office/officeart/2005/8/layout/cycle6"/>
    <dgm:cxn modelId="{39EF835A-6911-4CE7-928A-D773AE969285}" type="presOf" srcId="{EF0D7E31-05AC-41F9-AD5A-494AD8D074AC}" destId="{65D604EB-A7A6-42D3-BF9E-A62A426FFD30}" srcOrd="0" destOrd="0" presId="urn:microsoft.com/office/officeart/2005/8/layout/cycle6"/>
    <dgm:cxn modelId="{E144C0DD-B08E-428D-821B-F54EB1E28CFF}" type="presOf" srcId="{8B462763-F0EB-4C44-BEFC-E3F44B8A82BD}" destId="{86E516B0-B76C-4DA4-9A7E-FA9C620D0AB2}" srcOrd="0" destOrd="0" presId="urn:microsoft.com/office/officeart/2005/8/layout/cycle6"/>
    <dgm:cxn modelId="{596AA6B1-478A-4BD6-9417-2922749B150B}" type="presOf" srcId="{29CD36A3-EA73-4688-8FFD-EF7AE1F8553A}" destId="{75E8EECA-BD3A-4830-91E3-9D0868805F9F}" srcOrd="0" destOrd="0" presId="urn:microsoft.com/office/officeart/2005/8/layout/cycle6"/>
    <dgm:cxn modelId="{CFD0DF62-EAE6-437B-A7B9-A3E24B970397}" srcId="{8BAA0190-B54D-4868-BD8A-64AAC6CB6EC5}" destId="{79780B8B-1AC1-47D0-B1DD-13F60FB9DB3C}" srcOrd="1" destOrd="0" parTransId="{F19CEB8D-23BA-4B44-8F2B-91C532C25AB0}" sibTransId="{8CA7F109-8333-44A1-93B7-4FABC68BE4E7}"/>
    <dgm:cxn modelId="{1F7DC65A-B48A-4A5B-AE55-0F40CD48BFF2}" type="presOf" srcId="{2FBA8B9E-5DCB-4F58-A531-C836AC3CAB29}" destId="{2C660568-6540-43D5-82F4-5F8A17630704}" srcOrd="0" destOrd="0" presId="urn:microsoft.com/office/officeart/2005/8/layout/cycle6"/>
    <dgm:cxn modelId="{D9CFE498-0924-450B-86CA-305863BCF9AB}" type="presOf" srcId="{8BAA0190-B54D-4868-BD8A-64AAC6CB6EC5}" destId="{88D79581-C97A-49C1-8C85-854D17EAC980}" srcOrd="0" destOrd="0" presId="urn:microsoft.com/office/officeart/2005/8/layout/cycle6"/>
    <dgm:cxn modelId="{0A1C4917-DBA0-448D-A84B-9928305F2C5D}" type="presOf" srcId="{5EF36D13-54C5-4CF0-9B64-8645E46F1D79}" destId="{19706D9F-2D3F-475B-925E-238E7338AFAD}" srcOrd="0" destOrd="0" presId="urn:microsoft.com/office/officeart/2005/8/layout/cycle6"/>
    <dgm:cxn modelId="{A8A2590D-3254-40B9-B6C1-A5F37E04678A}" srcId="{8BAA0190-B54D-4868-BD8A-64AAC6CB6EC5}" destId="{1DBEBDD4-7C32-42FC-BB13-6400E51FDD5A}" srcOrd="3" destOrd="0" parTransId="{63B07BC4-596B-4EA6-80E3-B959BCA46777}" sibTransId="{2BEC86F0-8598-4A93-90F9-5E7E6D41A51E}"/>
    <dgm:cxn modelId="{C2DD9754-F075-4A30-8622-B7A56F82F342}" type="presParOf" srcId="{88D79581-C97A-49C1-8C85-854D17EAC980}" destId="{86E516B0-B76C-4DA4-9A7E-FA9C620D0AB2}" srcOrd="0" destOrd="0" presId="urn:microsoft.com/office/officeart/2005/8/layout/cycle6"/>
    <dgm:cxn modelId="{7594BB09-3872-4310-B13F-4A693CBE8506}" type="presParOf" srcId="{88D79581-C97A-49C1-8C85-854D17EAC980}" destId="{C6208B11-A42A-406D-90E8-C0F96F23A6CA}" srcOrd="1" destOrd="0" presId="urn:microsoft.com/office/officeart/2005/8/layout/cycle6"/>
    <dgm:cxn modelId="{EFAD29ED-4151-4E3E-9C66-CB3648C5A61E}" type="presParOf" srcId="{88D79581-C97A-49C1-8C85-854D17EAC980}" destId="{A4978EBF-2115-4C11-BDBD-B76DF292B31E}" srcOrd="2" destOrd="0" presId="urn:microsoft.com/office/officeart/2005/8/layout/cycle6"/>
    <dgm:cxn modelId="{59A06D6F-F4E2-4A5C-A907-11A9CCA76F9B}" type="presParOf" srcId="{88D79581-C97A-49C1-8C85-854D17EAC980}" destId="{789F30D0-5E1D-48C4-B592-3CA122CE019B}" srcOrd="3" destOrd="0" presId="urn:microsoft.com/office/officeart/2005/8/layout/cycle6"/>
    <dgm:cxn modelId="{4DECE763-E22C-4877-AC7E-A7F79BD2BA6A}" type="presParOf" srcId="{88D79581-C97A-49C1-8C85-854D17EAC980}" destId="{574D5D9A-742F-416E-B699-981AC5ED244F}" srcOrd="4" destOrd="0" presId="urn:microsoft.com/office/officeart/2005/8/layout/cycle6"/>
    <dgm:cxn modelId="{854BE537-3541-4420-92A6-3B021D1E3ACC}" type="presParOf" srcId="{88D79581-C97A-49C1-8C85-854D17EAC980}" destId="{CB274394-6A43-41B3-962C-99D94FB59B5A}" srcOrd="5" destOrd="0" presId="urn:microsoft.com/office/officeart/2005/8/layout/cycle6"/>
    <dgm:cxn modelId="{8D530F6D-BBF2-495E-AFD0-0ABA33356932}" type="presParOf" srcId="{88D79581-C97A-49C1-8C85-854D17EAC980}" destId="{75E8EECA-BD3A-4830-91E3-9D0868805F9F}" srcOrd="6" destOrd="0" presId="urn:microsoft.com/office/officeart/2005/8/layout/cycle6"/>
    <dgm:cxn modelId="{50C906C2-8373-49FF-BDB2-DBACD037A061}" type="presParOf" srcId="{88D79581-C97A-49C1-8C85-854D17EAC980}" destId="{57D14542-C968-4CEC-9E1B-23798A4BC391}" srcOrd="7" destOrd="0" presId="urn:microsoft.com/office/officeart/2005/8/layout/cycle6"/>
    <dgm:cxn modelId="{ACB23C5D-0F13-4BC2-B1F2-186C2DD0073A}" type="presParOf" srcId="{88D79581-C97A-49C1-8C85-854D17EAC980}" destId="{B2E728F5-E7FB-453B-9DD8-6652B9DEC7FA}" srcOrd="8" destOrd="0" presId="urn:microsoft.com/office/officeart/2005/8/layout/cycle6"/>
    <dgm:cxn modelId="{1A0770CC-61C5-4CA2-BD69-A8DD55FE70A4}" type="presParOf" srcId="{88D79581-C97A-49C1-8C85-854D17EAC980}" destId="{6F0058A5-8EBD-4542-926B-6C3388028022}" srcOrd="9" destOrd="0" presId="urn:microsoft.com/office/officeart/2005/8/layout/cycle6"/>
    <dgm:cxn modelId="{D7FA56CC-AF2C-4B06-BD9E-F86E8B18038A}" type="presParOf" srcId="{88D79581-C97A-49C1-8C85-854D17EAC980}" destId="{15903A58-7691-412F-B644-C9D85DD20664}" srcOrd="10" destOrd="0" presId="urn:microsoft.com/office/officeart/2005/8/layout/cycle6"/>
    <dgm:cxn modelId="{B6EB75C8-58EA-4753-A150-9ED9C7467A86}" type="presParOf" srcId="{88D79581-C97A-49C1-8C85-854D17EAC980}" destId="{4B62BD68-193A-480D-81EA-BEA6673C1800}" srcOrd="11" destOrd="0" presId="urn:microsoft.com/office/officeart/2005/8/layout/cycle6"/>
    <dgm:cxn modelId="{B1625948-3274-471A-ABF0-BD048F7F1189}" type="presParOf" srcId="{88D79581-C97A-49C1-8C85-854D17EAC980}" destId="{65D604EB-A7A6-42D3-BF9E-A62A426FFD30}" srcOrd="12" destOrd="0" presId="urn:microsoft.com/office/officeart/2005/8/layout/cycle6"/>
    <dgm:cxn modelId="{AF30FAD5-D646-4A73-BCCB-8E2831B13689}" type="presParOf" srcId="{88D79581-C97A-49C1-8C85-854D17EAC980}" destId="{ED409AD7-200D-4D7C-B741-973B26305F85}" srcOrd="13" destOrd="0" presId="urn:microsoft.com/office/officeart/2005/8/layout/cycle6"/>
    <dgm:cxn modelId="{F7C30546-FE11-4188-A58A-0E90BA1D4C9A}" type="presParOf" srcId="{88D79581-C97A-49C1-8C85-854D17EAC980}" destId="{426EA2C3-180C-4319-B1B4-E5E72B4D5138}" srcOrd="14" destOrd="0" presId="urn:microsoft.com/office/officeart/2005/8/layout/cycle6"/>
    <dgm:cxn modelId="{78713659-28E2-4D89-869D-F1534F8F5C86}" type="presParOf" srcId="{88D79581-C97A-49C1-8C85-854D17EAC980}" destId="{2C660568-6540-43D5-82F4-5F8A17630704}" srcOrd="15" destOrd="0" presId="urn:microsoft.com/office/officeart/2005/8/layout/cycle6"/>
    <dgm:cxn modelId="{1A5B1A37-39CF-48AC-AC0E-E4AF014410E7}" type="presParOf" srcId="{88D79581-C97A-49C1-8C85-854D17EAC980}" destId="{1347B2F4-2975-4E4F-A3CC-7A902FBE9FFA}" srcOrd="16" destOrd="0" presId="urn:microsoft.com/office/officeart/2005/8/layout/cycle6"/>
    <dgm:cxn modelId="{D712DE82-4887-46D6-8DB0-B950D05282E9}" type="presParOf" srcId="{88D79581-C97A-49C1-8C85-854D17EAC980}" destId="{AFE0FA11-70F4-4F42-9D7D-918D23C57FA5}" srcOrd="17" destOrd="0" presId="urn:microsoft.com/office/officeart/2005/8/layout/cycle6"/>
    <dgm:cxn modelId="{52D1CE22-A018-4AC1-80A4-38A0A1746876}" type="presParOf" srcId="{88D79581-C97A-49C1-8C85-854D17EAC980}" destId="{19706D9F-2D3F-475B-925E-238E7338AFAD}" srcOrd="18" destOrd="0" presId="urn:microsoft.com/office/officeart/2005/8/layout/cycle6"/>
    <dgm:cxn modelId="{B6F46BEE-982B-44DD-ADB9-4A1168B6D53D}" type="presParOf" srcId="{88D79581-C97A-49C1-8C85-854D17EAC980}" destId="{682F72E2-D8B6-482B-9791-8BBC219CD01B}" srcOrd="19" destOrd="0" presId="urn:microsoft.com/office/officeart/2005/8/layout/cycle6"/>
    <dgm:cxn modelId="{EE300DB5-0EAA-4EA5-9D67-ECBFDD50C904}" type="presParOf" srcId="{88D79581-C97A-49C1-8C85-854D17EAC980}" destId="{DA304EBF-DA63-4E55-85BA-56B2B405F344}"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516B0-B76C-4DA4-9A7E-FA9C620D0AB2}">
      <dsp:nvSpPr>
        <dsp:cNvPr id="0" name=""/>
        <dsp:cNvSpPr/>
      </dsp:nvSpPr>
      <dsp:spPr>
        <a:xfrm>
          <a:off x="2650720" y="2060"/>
          <a:ext cx="971847" cy="631700"/>
        </a:xfrm>
        <a:prstGeom prst="roundRect">
          <a:avLst/>
        </a:prstGeom>
        <a:solidFill>
          <a:schemeClr val="accent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Создание</a:t>
          </a:r>
          <a:endParaRPr lang="ru-RU" sz="1400" kern="1200" dirty="0"/>
        </a:p>
      </dsp:txBody>
      <dsp:txXfrm>
        <a:off x="2681557" y="32897"/>
        <a:ext cx="910173" cy="570026"/>
      </dsp:txXfrm>
    </dsp:sp>
    <dsp:sp modelId="{A4978EBF-2115-4C11-BDBD-B76DF292B31E}">
      <dsp:nvSpPr>
        <dsp:cNvPr id="0" name=""/>
        <dsp:cNvSpPr/>
      </dsp:nvSpPr>
      <dsp:spPr>
        <a:xfrm>
          <a:off x="1333260" y="317911"/>
          <a:ext cx="3606768" cy="3606768"/>
        </a:xfrm>
        <a:custGeom>
          <a:avLst/>
          <a:gdLst/>
          <a:ahLst/>
          <a:cxnLst/>
          <a:rect l="0" t="0" r="0" b="0"/>
          <a:pathLst>
            <a:path>
              <a:moveTo>
                <a:pt x="2295744" y="68513"/>
              </a:moveTo>
              <a:arcTo wR="1803384" hR="1803384" stAng="17150643" swAng="1256624"/>
            </a:path>
          </a:pathLst>
        </a:custGeom>
        <a:noFill/>
        <a:ln w="9525" cap="flat" cmpd="sng" algn="ctr">
          <a:solidFill>
            <a:schemeClr val="accent2">
              <a:shade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789F30D0-5E1D-48C4-B592-3CA122CE019B}">
      <dsp:nvSpPr>
        <dsp:cNvPr id="0" name=""/>
        <dsp:cNvSpPr/>
      </dsp:nvSpPr>
      <dsp:spPr>
        <a:xfrm>
          <a:off x="4060663" y="681053"/>
          <a:ext cx="971847" cy="631700"/>
        </a:xfrm>
        <a:prstGeom prst="roundRect">
          <a:avLst/>
        </a:prstGeom>
        <a:solidFill>
          <a:schemeClr val="accent2">
            <a:shade val="80000"/>
            <a:hueOff val="0"/>
            <a:satOff val="-4670"/>
            <a:lumOff val="529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Отправка</a:t>
          </a:r>
          <a:endParaRPr lang="ru-RU" sz="1400" kern="1200" dirty="0"/>
        </a:p>
      </dsp:txBody>
      <dsp:txXfrm>
        <a:off x="4091500" y="711890"/>
        <a:ext cx="910173" cy="570026"/>
      </dsp:txXfrm>
    </dsp:sp>
    <dsp:sp modelId="{CB274394-6A43-41B3-962C-99D94FB59B5A}">
      <dsp:nvSpPr>
        <dsp:cNvPr id="0" name=""/>
        <dsp:cNvSpPr/>
      </dsp:nvSpPr>
      <dsp:spPr>
        <a:xfrm>
          <a:off x="1333260" y="317911"/>
          <a:ext cx="3606768" cy="3606768"/>
        </a:xfrm>
        <a:custGeom>
          <a:avLst/>
          <a:gdLst/>
          <a:ahLst/>
          <a:cxnLst/>
          <a:rect l="0" t="0" r="0" b="0"/>
          <a:pathLst>
            <a:path>
              <a:moveTo>
                <a:pt x="3419433" y="1003021"/>
              </a:moveTo>
              <a:arcTo wR="1803384" hR="1803384" stAng="20019161" swAng="1726353"/>
            </a:path>
          </a:pathLst>
        </a:custGeom>
        <a:noFill/>
        <a:ln w="9525" cap="flat" cmpd="sng" algn="ctr">
          <a:solidFill>
            <a:schemeClr val="accent2">
              <a:shade val="90000"/>
              <a:hueOff val="0"/>
              <a:satOff val="-4608"/>
              <a:lumOff val="4944"/>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75E8EECA-BD3A-4830-91E3-9D0868805F9F}">
      <dsp:nvSpPr>
        <dsp:cNvPr id="0" name=""/>
        <dsp:cNvSpPr/>
      </dsp:nvSpPr>
      <dsp:spPr>
        <a:xfrm>
          <a:off x="4408890" y="2206735"/>
          <a:ext cx="971847" cy="631700"/>
        </a:xfrm>
        <a:prstGeom prst="roundRect">
          <a:avLst/>
        </a:prstGeom>
        <a:solidFill>
          <a:schemeClr val="accent2">
            <a:shade val="80000"/>
            <a:hueOff val="0"/>
            <a:satOff val="-9340"/>
            <a:lumOff val="1058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Прием</a:t>
          </a:r>
          <a:endParaRPr lang="ru-RU" sz="1400" kern="1200" dirty="0"/>
        </a:p>
      </dsp:txBody>
      <dsp:txXfrm>
        <a:off x="4439727" y="2237572"/>
        <a:ext cx="910173" cy="570026"/>
      </dsp:txXfrm>
    </dsp:sp>
    <dsp:sp modelId="{B2E728F5-E7FB-453B-9DD8-6652B9DEC7FA}">
      <dsp:nvSpPr>
        <dsp:cNvPr id="0" name=""/>
        <dsp:cNvSpPr/>
      </dsp:nvSpPr>
      <dsp:spPr>
        <a:xfrm>
          <a:off x="1333260" y="317911"/>
          <a:ext cx="3606768" cy="3606768"/>
        </a:xfrm>
        <a:custGeom>
          <a:avLst/>
          <a:gdLst/>
          <a:ahLst/>
          <a:cxnLst/>
          <a:rect l="0" t="0" r="0" b="0"/>
          <a:pathLst>
            <a:path>
              <a:moveTo>
                <a:pt x="3455159" y="2527147"/>
              </a:moveTo>
              <a:arcTo wR="1803384" hR="1803384" stAng="1419703" swAng="1358782"/>
            </a:path>
          </a:pathLst>
        </a:custGeom>
        <a:noFill/>
        <a:ln w="9525" cap="flat" cmpd="sng" algn="ctr">
          <a:solidFill>
            <a:schemeClr val="accent2">
              <a:shade val="90000"/>
              <a:hueOff val="0"/>
              <a:satOff val="-9217"/>
              <a:lumOff val="9889"/>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F0058A5-8EBD-4542-926B-6C3388028022}">
      <dsp:nvSpPr>
        <dsp:cNvPr id="0" name=""/>
        <dsp:cNvSpPr/>
      </dsp:nvSpPr>
      <dsp:spPr>
        <a:xfrm>
          <a:off x="3433179" y="3430238"/>
          <a:ext cx="971847" cy="631700"/>
        </a:xfrm>
        <a:prstGeom prst="roundRect">
          <a:avLst/>
        </a:prstGeom>
        <a:solidFill>
          <a:schemeClr val="accent2">
            <a:shade val="80000"/>
            <a:hueOff val="0"/>
            <a:satOff val="-14010"/>
            <a:lumOff val="1587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Хранение</a:t>
          </a:r>
          <a:endParaRPr lang="ru-RU" sz="1400" kern="1200" dirty="0"/>
        </a:p>
      </dsp:txBody>
      <dsp:txXfrm>
        <a:off x="3464016" y="3461075"/>
        <a:ext cx="910173" cy="570026"/>
      </dsp:txXfrm>
    </dsp:sp>
    <dsp:sp modelId="{4B62BD68-193A-480D-81EA-BEA6673C1800}">
      <dsp:nvSpPr>
        <dsp:cNvPr id="0" name=""/>
        <dsp:cNvSpPr/>
      </dsp:nvSpPr>
      <dsp:spPr>
        <a:xfrm>
          <a:off x="1333260" y="317911"/>
          <a:ext cx="3606768" cy="3606768"/>
        </a:xfrm>
        <a:custGeom>
          <a:avLst/>
          <a:gdLst/>
          <a:ahLst/>
          <a:cxnLst/>
          <a:rect l="0" t="0" r="0" b="0"/>
          <a:pathLst>
            <a:path>
              <a:moveTo>
                <a:pt x="2097337" y="3582649"/>
              </a:moveTo>
              <a:arcTo wR="1803384" hR="1803384" stAng="4837133" swAng="489447"/>
            </a:path>
          </a:pathLst>
        </a:custGeom>
        <a:noFill/>
        <a:ln w="9525" cap="flat" cmpd="sng" algn="ctr">
          <a:solidFill>
            <a:schemeClr val="accent2">
              <a:shade val="90000"/>
              <a:hueOff val="0"/>
              <a:satOff val="-13825"/>
              <a:lumOff val="14833"/>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5D604EB-A7A6-42D3-BF9E-A62A426FFD30}">
      <dsp:nvSpPr>
        <dsp:cNvPr id="0" name=""/>
        <dsp:cNvSpPr/>
      </dsp:nvSpPr>
      <dsp:spPr>
        <a:xfrm>
          <a:off x="1535831" y="3430238"/>
          <a:ext cx="1636708" cy="631700"/>
        </a:xfrm>
        <a:prstGeom prst="roundRect">
          <a:avLst/>
        </a:prstGeom>
        <a:solidFill>
          <a:schemeClr val="accent2">
            <a:shade val="80000"/>
            <a:hueOff val="0"/>
            <a:satOff val="-18679"/>
            <a:lumOff val="2116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Включение информации в декларацию ФНС</a:t>
          </a:r>
          <a:endParaRPr lang="ru-RU" sz="1400" kern="1200" dirty="0"/>
        </a:p>
      </dsp:txBody>
      <dsp:txXfrm>
        <a:off x="1566668" y="3461075"/>
        <a:ext cx="1575034" cy="570026"/>
      </dsp:txXfrm>
    </dsp:sp>
    <dsp:sp modelId="{426EA2C3-180C-4319-B1B4-E5E72B4D5138}">
      <dsp:nvSpPr>
        <dsp:cNvPr id="0" name=""/>
        <dsp:cNvSpPr/>
      </dsp:nvSpPr>
      <dsp:spPr>
        <a:xfrm>
          <a:off x="1333260" y="317911"/>
          <a:ext cx="3606768" cy="3606768"/>
        </a:xfrm>
        <a:custGeom>
          <a:avLst/>
          <a:gdLst/>
          <a:ahLst/>
          <a:cxnLst/>
          <a:rect l="0" t="0" r="0" b="0"/>
          <a:pathLst>
            <a:path>
              <a:moveTo>
                <a:pt x="557641" y="3107347"/>
              </a:moveTo>
              <a:arcTo wR="1803384" hR="1803384" stAng="8021515" swAng="1358782"/>
            </a:path>
          </a:pathLst>
        </a:custGeom>
        <a:noFill/>
        <a:ln w="9525" cap="flat" cmpd="sng" algn="ctr">
          <a:solidFill>
            <a:schemeClr val="accent2">
              <a:shade val="90000"/>
              <a:hueOff val="0"/>
              <a:satOff val="-18433"/>
              <a:lumOff val="19778"/>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2C660568-6540-43D5-82F4-5F8A17630704}">
      <dsp:nvSpPr>
        <dsp:cNvPr id="0" name=""/>
        <dsp:cNvSpPr/>
      </dsp:nvSpPr>
      <dsp:spPr>
        <a:xfrm>
          <a:off x="715261" y="2206735"/>
          <a:ext cx="1326426" cy="631700"/>
        </a:xfrm>
        <a:prstGeom prst="roundRect">
          <a:avLst/>
        </a:prstGeom>
        <a:solidFill>
          <a:schemeClr val="accent2">
            <a:shade val="80000"/>
            <a:hueOff val="0"/>
            <a:satOff val="-23349"/>
            <a:lumOff val="2646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Истребование</a:t>
          </a:r>
          <a:endParaRPr lang="ru-RU" sz="1400" kern="1200" dirty="0"/>
        </a:p>
      </dsp:txBody>
      <dsp:txXfrm>
        <a:off x="746098" y="2237572"/>
        <a:ext cx="1264752" cy="570026"/>
      </dsp:txXfrm>
    </dsp:sp>
    <dsp:sp modelId="{AFE0FA11-70F4-4F42-9D7D-918D23C57FA5}">
      <dsp:nvSpPr>
        <dsp:cNvPr id="0" name=""/>
        <dsp:cNvSpPr/>
      </dsp:nvSpPr>
      <dsp:spPr>
        <a:xfrm>
          <a:off x="1333260" y="317911"/>
          <a:ext cx="3606768" cy="3606768"/>
        </a:xfrm>
        <a:custGeom>
          <a:avLst/>
          <a:gdLst/>
          <a:ahLst/>
          <a:cxnLst/>
          <a:rect l="0" t="0" r="0" b="0"/>
          <a:pathLst>
            <a:path>
              <a:moveTo>
                <a:pt x="1615" y="1879695"/>
              </a:moveTo>
              <a:arcTo wR="1803384" hR="1803384" stAng="10654486" swAng="1726353"/>
            </a:path>
          </a:pathLst>
        </a:custGeom>
        <a:noFill/>
        <a:ln w="9525" cap="flat" cmpd="sng" algn="ctr">
          <a:solidFill>
            <a:schemeClr val="accent2">
              <a:shade val="90000"/>
              <a:hueOff val="0"/>
              <a:satOff val="-23042"/>
              <a:lumOff val="24722"/>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19706D9F-2D3F-475B-925E-238E7338AFAD}">
      <dsp:nvSpPr>
        <dsp:cNvPr id="0" name=""/>
        <dsp:cNvSpPr/>
      </dsp:nvSpPr>
      <dsp:spPr>
        <a:xfrm>
          <a:off x="1031777" y="681053"/>
          <a:ext cx="1389849" cy="631700"/>
        </a:xfrm>
        <a:prstGeom prst="roundRect">
          <a:avLst/>
        </a:prstGeom>
        <a:solidFill>
          <a:schemeClr val="accent2">
            <a:shade val="80000"/>
            <a:hueOff val="0"/>
            <a:satOff val="-28019"/>
            <a:lumOff val="3175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Представление</a:t>
          </a:r>
          <a:endParaRPr lang="ru-RU" sz="1400" kern="1200" dirty="0"/>
        </a:p>
      </dsp:txBody>
      <dsp:txXfrm>
        <a:off x="1062614" y="711890"/>
        <a:ext cx="1328175" cy="570026"/>
      </dsp:txXfrm>
    </dsp:sp>
    <dsp:sp modelId="{DA304EBF-DA63-4E55-85BA-56B2B405F344}">
      <dsp:nvSpPr>
        <dsp:cNvPr id="0" name=""/>
        <dsp:cNvSpPr/>
      </dsp:nvSpPr>
      <dsp:spPr>
        <a:xfrm>
          <a:off x="1333260" y="317911"/>
          <a:ext cx="3606768" cy="3606768"/>
        </a:xfrm>
        <a:custGeom>
          <a:avLst/>
          <a:gdLst/>
          <a:ahLst/>
          <a:cxnLst/>
          <a:rect l="0" t="0" r="0" b="0"/>
          <a:pathLst>
            <a:path>
              <a:moveTo>
                <a:pt x="723422" y="359127"/>
              </a:moveTo>
              <a:arcTo wR="1803384" hR="1803384" stAng="13992733" swAng="1256624"/>
            </a:path>
          </a:pathLst>
        </a:custGeom>
        <a:noFill/>
        <a:ln w="9525" cap="flat" cmpd="sng" algn="ctr">
          <a:solidFill>
            <a:schemeClr val="accent2">
              <a:shade val="90000"/>
              <a:hueOff val="0"/>
              <a:satOff val="-27650"/>
              <a:lumOff val="29667"/>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ru-RU"/>
          </a:p>
        </p:txBody>
      </p:sp>
      <p:sp>
        <p:nvSpPr>
          <p:cNvPr id="3" name="Дата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ABF8894-2E34-4661-A582-1B417BE6501A}" type="datetimeFigureOut">
              <a:rPr lang="ru-RU"/>
              <a:pPr>
                <a:defRPr/>
              </a:pPr>
              <a:t>01.03.2016</a:t>
            </a:fld>
            <a:endParaRPr lang="ru-RU"/>
          </a:p>
        </p:txBody>
      </p:sp>
      <p:sp>
        <p:nvSpPr>
          <p:cNvPr id="4" name="Нижний колонтитул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ru-RU"/>
          </a:p>
        </p:txBody>
      </p:sp>
      <p:sp>
        <p:nvSpPr>
          <p:cNvPr id="5" name="Номер слайда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0AFC2D2-AA6E-43C1-B003-12222C5B5037}" type="slidenum">
              <a:rPr lang="ru-RU" altLang="ru-RU"/>
              <a:pPr>
                <a:defRPr/>
              </a:pPr>
              <a:t>‹#›</a:t>
            </a:fld>
            <a:endParaRPr lang="ru-RU" altLang="ru-RU"/>
          </a:p>
        </p:txBody>
      </p:sp>
    </p:spTree>
    <p:extLst>
      <p:ext uri="{BB962C8B-B14F-4D97-AF65-F5344CB8AC3E}">
        <p14:creationId xmlns:p14="http://schemas.microsoft.com/office/powerpoint/2010/main" val="3944946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17825" cy="493713"/>
          </a:xfrm>
          <a:prstGeom prst="rect">
            <a:avLst/>
          </a:prstGeom>
          <a:noFill/>
          <a:ln>
            <a:noFill/>
          </a:ln>
          <a:effectLst/>
          <a:extLst/>
        </p:spPr>
        <p:txBody>
          <a:bodyPr vert="horz" wrap="square" lIns="90601" tIns="45300" rIns="90601" bIns="45300" numCol="1" anchor="t" anchorCtr="0" compatLnSpc="1">
            <a:prstTxWarp prst="textNoShape">
              <a:avLst/>
            </a:prstTxWarp>
          </a:bodyPr>
          <a:lstStyle>
            <a:lvl1pPr eaLnBrk="1" hangingPunct="1">
              <a:defRPr sz="1100" b="0">
                <a:latin typeface="Arial" charset="0"/>
                <a:cs typeface="Arial" charset="0"/>
              </a:defRPr>
            </a:lvl1pPr>
          </a:lstStyle>
          <a:p>
            <a:pPr>
              <a:defRPr/>
            </a:pPr>
            <a:endParaRPr lang="ru-RU"/>
          </a:p>
        </p:txBody>
      </p:sp>
      <p:sp>
        <p:nvSpPr>
          <p:cNvPr id="30723" name="Rectangle 3"/>
          <p:cNvSpPr>
            <a:spLocks noGrp="1" noChangeArrowheads="1"/>
          </p:cNvSpPr>
          <p:nvPr>
            <p:ph type="dt" idx="1"/>
          </p:nvPr>
        </p:nvSpPr>
        <p:spPr bwMode="auto">
          <a:xfrm>
            <a:off x="3816350" y="0"/>
            <a:ext cx="2917825" cy="493713"/>
          </a:xfrm>
          <a:prstGeom prst="rect">
            <a:avLst/>
          </a:prstGeom>
          <a:noFill/>
          <a:ln>
            <a:noFill/>
          </a:ln>
          <a:effectLst/>
          <a:extLst/>
        </p:spPr>
        <p:txBody>
          <a:bodyPr vert="horz" wrap="square" lIns="90601" tIns="45300" rIns="90601" bIns="45300" numCol="1" anchor="t" anchorCtr="0" compatLnSpc="1">
            <a:prstTxWarp prst="textNoShape">
              <a:avLst/>
            </a:prstTxWarp>
          </a:bodyPr>
          <a:lstStyle>
            <a:lvl1pPr algn="r" eaLnBrk="1" hangingPunct="1">
              <a:defRPr sz="1100" b="0">
                <a:latin typeface="Arial" charset="0"/>
                <a:cs typeface="Arial" charset="0"/>
              </a:defRPr>
            </a:lvl1pPr>
          </a:lstStyle>
          <a:p>
            <a:pPr>
              <a:defRPr/>
            </a:pPr>
            <a:endParaRPr lang="ru-RU"/>
          </a:p>
        </p:txBody>
      </p:sp>
      <p:sp>
        <p:nvSpPr>
          <p:cNvPr id="30724" name="Rectangle 4"/>
          <p:cNvSpPr>
            <a:spLocks noGrp="1" noRot="1" noChangeAspect="1" noChangeArrowheads="1" noTextEdit="1"/>
          </p:cNvSpPr>
          <p:nvPr>
            <p:ph type="sldImg" idx="2"/>
          </p:nvPr>
        </p:nvSpPr>
        <p:spPr bwMode="auto">
          <a:xfrm>
            <a:off x="901700" y="741363"/>
            <a:ext cx="4932363"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673100" y="4686300"/>
            <a:ext cx="5389563" cy="4440238"/>
          </a:xfrm>
          <a:prstGeom prst="rect">
            <a:avLst/>
          </a:prstGeom>
          <a:noFill/>
          <a:ln>
            <a:noFill/>
          </a:ln>
          <a:effectLst/>
          <a:extLst/>
        </p:spPr>
        <p:txBody>
          <a:bodyPr vert="horz" wrap="square" lIns="90601" tIns="45300" rIns="90601" bIns="4530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0726" name="Rectangle 6"/>
          <p:cNvSpPr>
            <a:spLocks noGrp="1" noChangeArrowheads="1"/>
          </p:cNvSpPr>
          <p:nvPr>
            <p:ph type="ftr" sz="quarter" idx="4"/>
          </p:nvPr>
        </p:nvSpPr>
        <p:spPr bwMode="auto">
          <a:xfrm>
            <a:off x="0" y="9371013"/>
            <a:ext cx="2917825" cy="493712"/>
          </a:xfrm>
          <a:prstGeom prst="rect">
            <a:avLst/>
          </a:prstGeom>
          <a:noFill/>
          <a:ln>
            <a:noFill/>
          </a:ln>
          <a:effectLst/>
          <a:extLst/>
        </p:spPr>
        <p:txBody>
          <a:bodyPr vert="horz" wrap="square" lIns="90601" tIns="45300" rIns="90601" bIns="45300" numCol="1" anchor="b" anchorCtr="0" compatLnSpc="1">
            <a:prstTxWarp prst="textNoShape">
              <a:avLst/>
            </a:prstTxWarp>
          </a:bodyPr>
          <a:lstStyle>
            <a:lvl1pPr eaLnBrk="1" hangingPunct="1">
              <a:defRPr sz="1100" b="0">
                <a:latin typeface="Arial" charset="0"/>
                <a:cs typeface="Arial" charset="0"/>
              </a:defRPr>
            </a:lvl1pPr>
          </a:lstStyle>
          <a:p>
            <a:pPr>
              <a:defRPr/>
            </a:pPr>
            <a:endParaRPr lang="ru-RU"/>
          </a:p>
        </p:txBody>
      </p:sp>
      <p:sp>
        <p:nvSpPr>
          <p:cNvPr id="30727" name="Rectangle 7"/>
          <p:cNvSpPr>
            <a:spLocks noGrp="1" noChangeArrowheads="1"/>
          </p:cNvSpPr>
          <p:nvPr>
            <p:ph type="sldNum" sz="quarter" idx="5"/>
          </p:nvPr>
        </p:nvSpPr>
        <p:spPr bwMode="auto">
          <a:xfrm>
            <a:off x="3816350" y="9371013"/>
            <a:ext cx="2917825" cy="493712"/>
          </a:xfrm>
          <a:prstGeom prst="rect">
            <a:avLst/>
          </a:prstGeom>
          <a:noFill/>
          <a:ln>
            <a:noFill/>
          </a:ln>
          <a:effectLst/>
          <a:extLst/>
        </p:spPr>
        <p:txBody>
          <a:bodyPr vert="horz" wrap="square" lIns="90601" tIns="45300" rIns="90601" bIns="45300" numCol="1" anchor="b" anchorCtr="0" compatLnSpc="1">
            <a:prstTxWarp prst="textNoShape">
              <a:avLst/>
            </a:prstTxWarp>
          </a:bodyPr>
          <a:lstStyle>
            <a:lvl1pPr algn="r" eaLnBrk="1" hangingPunct="1">
              <a:defRPr sz="1100" b="0"/>
            </a:lvl1pPr>
          </a:lstStyle>
          <a:p>
            <a:pPr>
              <a:defRPr/>
            </a:pPr>
            <a:fld id="{6C9E0451-1422-40E4-8866-1E6D0132BB5B}" type="slidenum">
              <a:rPr lang="ru-RU" altLang="ru-RU"/>
              <a:pPr>
                <a:defRPr/>
              </a:pPr>
              <a:t>‹#›</a:t>
            </a:fld>
            <a:endParaRPr lang="ru-RU" altLang="ru-RU"/>
          </a:p>
        </p:txBody>
      </p:sp>
    </p:spTree>
    <p:extLst>
      <p:ext uri="{BB962C8B-B14F-4D97-AF65-F5344CB8AC3E}">
        <p14:creationId xmlns:p14="http://schemas.microsoft.com/office/powerpoint/2010/main" val="440147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a:ln/>
        </p:spPr>
      </p:sp>
      <p:sp>
        <p:nvSpPr>
          <p:cNvPr id="31747" name="Заметки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31748" name="Номер слайда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2A97ACA7-3E4A-41AD-A5C9-871D80557D46}" type="slidenum">
              <a:rPr lang="ru-RU" altLang="ru-RU" sz="1100" smtClean="0"/>
              <a:pPr>
                <a:spcBef>
                  <a:spcPct val="0"/>
                </a:spcBef>
              </a:pPr>
              <a:t>1</a:t>
            </a:fld>
            <a:endParaRPr lang="ru-RU" altLang="ru-RU" sz="11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У </a:t>
            </a:r>
            <a:r>
              <a:rPr lang="ru-RU" dirty="0" err="1" smtClean="0"/>
              <a:t>Такскома</a:t>
            </a:r>
            <a:r>
              <a:rPr lang="ru-RU" dirty="0" smtClean="0"/>
              <a:t> очень много клиентов. И, конечно, нам сам бог велел переходить с ними на электронный способ взаимодействия. При этом у нас довольно слабая позиция с точки зрения возможности</a:t>
            </a:r>
            <a:r>
              <a:rPr lang="ru-RU" baseline="0" dirty="0" smtClean="0"/>
              <a:t> принуждения абонентов переходить на ЭДО. Клиентский учет мы ведем в продукте 1С:Торговля. Ввиду очень большого объема единовременно выставляемых документов (сотни тысяч), необходимости выставлять их в автоматическом пакетном режиме, нам не очень подошло стандартное решение 1С-Такском. Поэтому мы написали собственные обработки 1С для формирования документов и использовали средства интеграции </a:t>
            </a:r>
            <a:r>
              <a:rPr lang="ru-RU" baseline="0" dirty="0" err="1" smtClean="0"/>
              <a:t>Такском</a:t>
            </a:r>
            <a:r>
              <a:rPr lang="ru-RU" baseline="0" dirty="0" smtClean="0"/>
              <a:t> для их автоматического подписания и отправки. </a:t>
            </a:r>
          </a:p>
          <a:p>
            <a:r>
              <a:rPr lang="ru-RU" baseline="0" dirty="0" smtClean="0"/>
              <a:t>В начале мы попробовали привлекать клиентов традиционным способом – просто отправили всем приглашение присоединиться к ЭДО. Сработало не очень. Стали периодически повторять эту процедуру, количество присоединившихся клиентов росло, но очень медленно. Тогда мы решили, что сама процедура присоединения для клиента не очень удобная. Мы предлагали ему присоединиться стандартным образом – заполнить заявку, выбрать тариф, подождать результата ее выполнения, потом самостоятельно загрузить в кабинет сертификат и т.д. И тогда мы подумали – это же наши клиенты, мы все про них знаем и можем сделать процедуру подключения буквально в два клика. Для решения этой задачи очень хорошо подошли наши продукты для реализации партнерской модели – специальной программный интерфейс и специальный партнерский портал. Эти продукты позволяют организации-драйверу самостоятельно создавать кабинеты для своих клиентов, назначать им тарифы, загружать при необходимости сертификаты. Да еще и определенным образом </a:t>
            </a:r>
            <a:r>
              <a:rPr lang="ru-RU" baseline="0" dirty="0" err="1" smtClean="0"/>
              <a:t>кастомизировать</a:t>
            </a:r>
            <a:r>
              <a:rPr lang="ru-RU" baseline="0" dirty="0" smtClean="0"/>
              <a:t> вид нашего портала «под себя» – сменить логотип, цвета, ссылки, телефоны и некоторые другие атрибуты. Вот мы сами себе и выступили таким партнером. Встроили функциональность прямо в личный кабинет наших клиентов. И в случае согласия принимать от нас документы в электронном виде, наш клиент в течение минуты уже имел кабинет с загруженными в него документами. Я не скажу, что мы получили стопроцентный результат. Все-таки легкость подключения – это не единственная причина, по которой клиенты не желают переходить на ЭДО. Но цифры получили сразу совершенно другие. Уже более десятка тысяч наших клиентов принимают от нас документы в электронном виде.</a:t>
            </a:r>
            <a:endParaRPr lang="ru-RU" dirty="0"/>
          </a:p>
        </p:txBody>
      </p:sp>
      <p:sp>
        <p:nvSpPr>
          <p:cNvPr id="4" name="Номер слайда 3"/>
          <p:cNvSpPr>
            <a:spLocks noGrp="1"/>
          </p:cNvSpPr>
          <p:nvPr>
            <p:ph type="sldNum" sz="quarter" idx="10"/>
          </p:nvPr>
        </p:nvSpPr>
        <p:spPr/>
        <p:txBody>
          <a:bodyPr/>
          <a:lstStyle/>
          <a:p>
            <a:pPr>
              <a:defRPr/>
            </a:pPr>
            <a:fld id="{6C9E0451-1422-40E4-8866-1E6D0132BB5B}" type="slidenum">
              <a:rPr lang="ru-RU" altLang="ru-RU" smtClean="0"/>
              <a:pPr>
                <a:defRPr/>
              </a:pPr>
              <a:t>3</a:t>
            </a:fld>
            <a:endParaRPr lang="ru-RU" altLang="ru-RU"/>
          </a:p>
        </p:txBody>
      </p:sp>
    </p:spTree>
    <p:extLst>
      <p:ext uri="{BB962C8B-B14F-4D97-AF65-F5344CB8AC3E}">
        <p14:creationId xmlns:p14="http://schemas.microsoft.com/office/powerpoint/2010/main" val="2611402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Учет</a:t>
            </a:r>
            <a:r>
              <a:rPr lang="ru-RU" baseline="0" dirty="0" smtClean="0"/>
              <a:t> договоров с поставщиками и нашими агентами мы ведем в другой учетной системе – 1С:Бухгалтерия. Здесь интенсивность обмена гораздо более низкая, и нам отлично подошло стандартное решение ЭДО, уже встроенное в Бухгалтерию – 1С-Такском. О нем уже много говорилось… Но появилась проблема. При ЭДО с клиентами только исходящие документы, а в данном случае много входящих. Входящие документы перед подписанием и дальнейшим проведением в учетной системе необходимо согласовывать. Их как правило должен проверить ответственный сотрудник, обслуживающий тот или иной договор. Стандартное решение содержит довольно бедные механизмы согласования. И тут на выручку пришло наше решение МСЭД. Оно использует еще одну систему от 1С – 1С:Документооборот, имеющую очень развитые возможности по настройке различных алгоритмов согласования документов, формирования задач для сотрудников и другие необходимые элементы. </a:t>
            </a:r>
            <a:endParaRPr lang="ru-RU" dirty="0"/>
          </a:p>
        </p:txBody>
      </p:sp>
      <p:sp>
        <p:nvSpPr>
          <p:cNvPr id="4" name="Номер слайда 3"/>
          <p:cNvSpPr>
            <a:spLocks noGrp="1"/>
          </p:cNvSpPr>
          <p:nvPr>
            <p:ph type="sldNum" sz="quarter" idx="10"/>
          </p:nvPr>
        </p:nvSpPr>
        <p:spPr/>
        <p:txBody>
          <a:bodyPr/>
          <a:lstStyle/>
          <a:p>
            <a:pPr>
              <a:defRPr/>
            </a:pPr>
            <a:fld id="{6C9E0451-1422-40E4-8866-1E6D0132BB5B}" type="slidenum">
              <a:rPr lang="ru-RU" altLang="ru-RU" smtClean="0"/>
              <a:pPr>
                <a:defRPr/>
              </a:pPr>
              <a:t>4</a:t>
            </a:fld>
            <a:endParaRPr lang="ru-RU" altLang="ru-RU"/>
          </a:p>
        </p:txBody>
      </p:sp>
    </p:spTree>
    <p:extLst>
      <p:ext uri="{BB962C8B-B14F-4D97-AF65-F5344CB8AC3E}">
        <p14:creationId xmlns:p14="http://schemas.microsoft.com/office/powerpoint/2010/main" val="2611402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baseline="0" dirty="0" smtClean="0"/>
              <a:t>Наше решение позволяет заранее настроить, какие входящие документы (контрагент, договор, тип документа) требуют процедуры согласования и какой сценарий в Документообороте при этом должен быть запущен. Для документов, подпадающих под сценарии, при их поступлении процесс дальнейшей обработки и проведения блокируется, и запускается соответствующий процесс в Документообороте. После его завершения, процесс стандартной обработки возобновляется.</a:t>
            </a:r>
            <a:endParaRPr lang="ru-RU" dirty="0" smtClean="0"/>
          </a:p>
          <a:p>
            <a:endParaRPr lang="ru-RU" dirty="0" smtClean="0"/>
          </a:p>
          <a:p>
            <a:endParaRPr lang="ru-RU" dirty="0"/>
          </a:p>
        </p:txBody>
      </p:sp>
      <p:sp>
        <p:nvSpPr>
          <p:cNvPr id="4" name="Номер слайда 3"/>
          <p:cNvSpPr>
            <a:spLocks noGrp="1"/>
          </p:cNvSpPr>
          <p:nvPr>
            <p:ph type="sldNum" sz="quarter" idx="10"/>
          </p:nvPr>
        </p:nvSpPr>
        <p:spPr/>
        <p:txBody>
          <a:bodyPr/>
          <a:lstStyle/>
          <a:p>
            <a:pPr>
              <a:defRPr/>
            </a:pPr>
            <a:fld id="{6C9E0451-1422-40E4-8866-1E6D0132BB5B}" type="slidenum">
              <a:rPr lang="ru-RU" altLang="ru-RU" smtClean="0"/>
              <a:pPr>
                <a:defRPr/>
              </a:pPr>
              <a:t>5</a:t>
            </a:fld>
            <a:endParaRPr lang="ru-RU" altLang="ru-RU"/>
          </a:p>
        </p:txBody>
      </p:sp>
    </p:spTree>
    <p:extLst>
      <p:ext uri="{BB962C8B-B14F-4D97-AF65-F5344CB8AC3E}">
        <p14:creationId xmlns:p14="http://schemas.microsoft.com/office/powerpoint/2010/main" val="56669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После перехода на ЭДО у нас возникла новая проблема, которую необходимо было решать. Возникло несколько архивов документов. Документы от клиентов, перешедших на ЭДО, сохранялись в базе 1С:Торговли, от поставщиков и агентов – в базе 1С:Бухгалтерии. Были еще документы, с которыми мы работали непосредственно на веб-портале</a:t>
            </a:r>
            <a:r>
              <a:rPr lang="ru-RU" baseline="0" dirty="0" smtClean="0"/>
              <a:t> </a:t>
            </a:r>
            <a:r>
              <a:rPr lang="ru-RU" baseline="0" dirty="0" err="1" smtClean="0"/>
              <a:t>Такском</a:t>
            </a:r>
            <a:r>
              <a:rPr lang="ru-RU" baseline="0" dirty="0" smtClean="0"/>
              <a:t>-Файлер. </a:t>
            </a:r>
            <a:r>
              <a:rPr lang="ru-RU" dirty="0" smtClean="0"/>
              <a:t>Ну а бумажные документы обрабатываются стандартным образом. Т.е. по крайней</a:t>
            </a:r>
            <a:r>
              <a:rPr lang="ru-RU" baseline="0" dirty="0" smtClean="0"/>
              <a:t> мере 4 архива. У некоторых компаний их может быть и больше. При этом мы понимали, что в случае необходимости представления данных документов в ФНС или еще куда-то возникает довольно серьезная проблема их поиска. Ну и нужно как-то решать проблему ответственного хранения, а чем больше архивов, тем сложнее ее решать. Для решения данной проблемы мы применили решение </a:t>
            </a:r>
            <a:r>
              <a:rPr lang="ru-RU" baseline="0" dirty="0" err="1" smtClean="0"/>
              <a:t>Такском</a:t>
            </a:r>
            <a:r>
              <a:rPr lang="ru-RU" baseline="0" dirty="0" smtClean="0"/>
              <a:t>-Картотека. Это специальная конфигурация на платформе 1С, которую мы разработали для решения нескольких задач, о них будет сказано позже. В данном случае мы использовали возможности Картотеки выполнять роль электронного архива. Картотека содержит специальные драйвера, осуществляющие взаимодействие с внешними системами. Под некоторые они уже написаны, под другие их можно с легкостью разработать. По заданному расписанию Картотека собирает информацию о всех новых изменениях, сопровождающихся документами, как электронными, так и бумажными. При соответствующей настройке все электронные документы переносятся в единый архив, на базе все того же 1С-Документооборота, а карточки документов остаются в Картотеке и позволяют с легкостью осуществлять поиск, отбор, связывание документов. И решать еще множество других задач, связанных с представлением документов в рамках 93, 165 статей НК или других.</a:t>
            </a:r>
            <a:endParaRPr lang="ru-RU" dirty="0"/>
          </a:p>
        </p:txBody>
      </p:sp>
      <p:sp>
        <p:nvSpPr>
          <p:cNvPr id="4" name="Номер слайда 3"/>
          <p:cNvSpPr>
            <a:spLocks noGrp="1"/>
          </p:cNvSpPr>
          <p:nvPr>
            <p:ph type="sldNum" sz="quarter" idx="10"/>
          </p:nvPr>
        </p:nvSpPr>
        <p:spPr/>
        <p:txBody>
          <a:bodyPr/>
          <a:lstStyle/>
          <a:p>
            <a:pPr>
              <a:defRPr/>
            </a:pPr>
            <a:fld id="{6C9E0451-1422-40E4-8866-1E6D0132BB5B}" type="slidenum">
              <a:rPr lang="ru-RU" altLang="ru-RU" smtClean="0"/>
              <a:pPr>
                <a:defRPr/>
              </a:pPr>
              <a:t>6</a:t>
            </a:fld>
            <a:endParaRPr lang="ru-RU" altLang="ru-RU"/>
          </a:p>
        </p:txBody>
      </p:sp>
    </p:spTree>
    <p:extLst>
      <p:ext uri="{BB962C8B-B14F-4D97-AF65-F5344CB8AC3E}">
        <p14:creationId xmlns:p14="http://schemas.microsoft.com/office/powerpoint/2010/main" val="333115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pPr>
              <a:defRPr/>
            </a:pPr>
            <a:fld id="{6C9E0451-1422-40E4-8866-1E6D0132BB5B}" type="slidenum">
              <a:rPr lang="ru-RU" altLang="ru-RU" smtClean="0"/>
              <a:pPr>
                <a:defRPr/>
              </a:pPr>
              <a:t>11</a:t>
            </a:fld>
            <a:endParaRPr lang="ru-RU" altLang="ru-RU"/>
          </a:p>
        </p:txBody>
      </p:sp>
    </p:spTree>
    <p:extLst>
      <p:ext uri="{BB962C8B-B14F-4D97-AF65-F5344CB8AC3E}">
        <p14:creationId xmlns:p14="http://schemas.microsoft.com/office/powerpoint/2010/main" val="56669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pic>
        <p:nvPicPr>
          <p:cNvPr id="3" name="Picture 2" descr="D:\WORK\Презентации\all_produkt\element\logo\element-2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2938" y="2214563"/>
            <a:ext cx="1928812"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userDrawn="1"/>
        </p:nvSpPr>
        <p:spPr>
          <a:xfrm>
            <a:off x="0" y="6092825"/>
            <a:ext cx="9144000" cy="7651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
        <p:nvSpPr>
          <p:cNvPr id="5" name="TextBox 4"/>
          <p:cNvSpPr txBox="1">
            <a:spLocks noChangeArrowheads="1"/>
          </p:cNvSpPr>
          <p:nvPr userDrawn="1"/>
        </p:nvSpPr>
        <p:spPr bwMode="auto">
          <a:xfrm>
            <a:off x="323850" y="6308725"/>
            <a:ext cx="1539875" cy="339725"/>
          </a:xfrm>
          <a:prstGeom prst="rect">
            <a:avLst/>
          </a:prstGeom>
          <a:noFill/>
          <a:ln>
            <a:noFill/>
          </a:ln>
          <a:extLst/>
        </p:spPr>
        <p:txBody>
          <a:bodyPr wrap="non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r>
              <a:rPr lang="en-US" altLang="ru-RU" sz="1600" b="0" smtClean="0">
                <a:solidFill>
                  <a:schemeClr val="bg1"/>
                </a:solidFill>
                <a:latin typeface="Calibri" pitchFamily="34" charset="0"/>
              </a:rPr>
              <a:t>www.taxcom.ru</a:t>
            </a:r>
            <a:endParaRPr lang="ru-RU" altLang="ru-RU" sz="1600" b="0" smtClean="0">
              <a:solidFill>
                <a:schemeClr val="bg1"/>
              </a:solidFill>
              <a:latin typeface="Calibri" pitchFamily="34" charset="0"/>
            </a:endParaRPr>
          </a:p>
        </p:txBody>
      </p:sp>
      <p:sp>
        <p:nvSpPr>
          <p:cNvPr id="6" name="Прямоугольник с двумя скругленными соседними углами 5"/>
          <p:cNvSpPr/>
          <p:nvPr userDrawn="1"/>
        </p:nvSpPr>
        <p:spPr>
          <a:xfrm rot="16200000">
            <a:off x="4733925" y="-188912"/>
            <a:ext cx="2879725" cy="5940425"/>
          </a:xfrm>
          <a:prstGeom prst="round2SameRect">
            <a:avLst>
              <a:gd name="adj1" fmla="val 4431"/>
              <a:gd name="adj2"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solidFill>
                <a:srgbClr val="0070C0"/>
              </a:solidFill>
            </a:endParaRPr>
          </a:p>
        </p:txBody>
      </p:sp>
      <p:sp>
        <p:nvSpPr>
          <p:cNvPr id="7" name="TextBox 6"/>
          <p:cNvSpPr txBox="1">
            <a:spLocks noChangeArrowheads="1"/>
          </p:cNvSpPr>
          <p:nvPr userDrawn="1"/>
        </p:nvSpPr>
        <p:spPr bwMode="auto">
          <a:xfrm>
            <a:off x="5759450" y="6269038"/>
            <a:ext cx="3144838" cy="400050"/>
          </a:xfrm>
          <a:prstGeom prst="rect">
            <a:avLst/>
          </a:prstGeom>
          <a:noFill/>
          <a:ln>
            <a:noFill/>
          </a:ln>
          <a:extLst/>
        </p:spPr>
        <p:txBody>
          <a:bodyPr wrap="non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r>
              <a:rPr lang="ru-RU" altLang="ru-RU" sz="2000" b="0" smtClean="0">
                <a:solidFill>
                  <a:schemeClr val="bg1"/>
                </a:solidFill>
                <a:latin typeface="Calibri" pitchFamily="34" charset="0"/>
              </a:rPr>
              <a:t>15 лет электронных побед</a:t>
            </a:r>
            <a:r>
              <a:rPr lang="en-US" altLang="ru-RU" sz="2000" b="0" smtClean="0">
                <a:solidFill>
                  <a:schemeClr val="bg1"/>
                </a:solidFill>
                <a:latin typeface="Calibri" pitchFamily="34" charset="0"/>
              </a:rPr>
              <a:t>!</a:t>
            </a:r>
            <a:endParaRPr lang="ru-RU" altLang="ru-RU" sz="2000" b="0" smtClean="0">
              <a:solidFill>
                <a:schemeClr val="bg1"/>
              </a:solidFill>
              <a:latin typeface="Calibri" pitchFamily="34" charset="0"/>
            </a:endParaRPr>
          </a:p>
        </p:txBody>
      </p:sp>
      <p:sp>
        <p:nvSpPr>
          <p:cNvPr id="10" name="Title 1"/>
          <p:cNvSpPr>
            <a:spLocks noGrp="1"/>
          </p:cNvSpPr>
          <p:nvPr>
            <p:ph type="ctrTitle"/>
          </p:nvPr>
        </p:nvSpPr>
        <p:spPr>
          <a:xfrm>
            <a:off x="3707904" y="2062447"/>
            <a:ext cx="5182344" cy="1470025"/>
          </a:xfrm>
        </p:spPr>
        <p:txBody>
          <a:bodyPr>
            <a:normAutofit/>
          </a:bodyPr>
          <a:lstStyle>
            <a:lvl1pPr algn="r">
              <a:defRPr sz="3600">
                <a:solidFill>
                  <a:schemeClr val="bg1"/>
                </a:solidFill>
                <a:latin typeface="Arial" pitchFamily="34" charset="0"/>
                <a:cs typeface="Arial"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464714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Прямоугольник 1"/>
          <p:cNvSpPr/>
          <p:nvPr userDrawn="1"/>
        </p:nvSpPr>
        <p:spPr>
          <a:xfrm>
            <a:off x="0" y="6381750"/>
            <a:ext cx="9144000" cy="4762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
        <p:nvSpPr>
          <p:cNvPr id="3" name="TextBox 2"/>
          <p:cNvSpPr txBox="1">
            <a:spLocks noChangeArrowheads="1"/>
          </p:cNvSpPr>
          <p:nvPr userDrawn="1"/>
        </p:nvSpPr>
        <p:spPr bwMode="auto">
          <a:xfrm>
            <a:off x="323850" y="6421438"/>
            <a:ext cx="1539875" cy="338137"/>
          </a:xfrm>
          <a:prstGeom prst="rect">
            <a:avLst/>
          </a:prstGeom>
          <a:noFill/>
          <a:ln>
            <a:noFill/>
          </a:ln>
          <a:extLst/>
        </p:spPr>
        <p:txBody>
          <a:bodyPr wrap="non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r>
              <a:rPr lang="en-US" altLang="ru-RU" sz="1600" b="0" smtClean="0">
                <a:solidFill>
                  <a:schemeClr val="bg1"/>
                </a:solidFill>
                <a:latin typeface="Calibri" pitchFamily="34" charset="0"/>
              </a:rPr>
              <a:t>www.taxcom.ru</a:t>
            </a:r>
            <a:endParaRPr lang="ru-RU" altLang="ru-RU" sz="1600" b="0" smtClean="0">
              <a:solidFill>
                <a:schemeClr val="bg1"/>
              </a:solidFill>
              <a:latin typeface="Calibri" pitchFamily="34" charset="0"/>
            </a:endParaRPr>
          </a:p>
        </p:txBody>
      </p:sp>
      <p:sp>
        <p:nvSpPr>
          <p:cNvPr id="4" name="TextBox 3"/>
          <p:cNvSpPr txBox="1">
            <a:spLocks noChangeArrowheads="1"/>
          </p:cNvSpPr>
          <p:nvPr userDrawn="1"/>
        </p:nvSpPr>
        <p:spPr bwMode="auto">
          <a:xfrm>
            <a:off x="6242050" y="6453188"/>
            <a:ext cx="2578100" cy="338137"/>
          </a:xfrm>
          <a:prstGeom prst="rect">
            <a:avLst/>
          </a:prstGeom>
          <a:noFill/>
          <a:ln>
            <a:noFill/>
          </a:ln>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r>
              <a:rPr lang="ru-RU" altLang="ru-RU" sz="1600" b="0" smtClean="0">
                <a:solidFill>
                  <a:schemeClr val="bg1"/>
                </a:solidFill>
                <a:latin typeface="Calibri" pitchFamily="34" charset="0"/>
              </a:rPr>
              <a:t>15 лет электронных побед</a:t>
            </a:r>
            <a:r>
              <a:rPr lang="en-US" altLang="ru-RU" sz="1600" b="0" smtClean="0">
                <a:solidFill>
                  <a:schemeClr val="bg1"/>
                </a:solidFill>
                <a:latin typeface="Calibri" pitchFamily="34" charset="0"/>
              </a:rPr>
              <a:t>!</a:t>
            </a:r>
            <a:endParaRPr lang="ru-RU" altLang="ru-RU" sz="1600" b="0" smtClean="0">
              <a:solidFill>
                <a:schemeClr val="bg1"/>
              </a:solidFill>
              <a:latin typeface="Calibri" pitchFamily="34" charset="0"/>
            </a:endParaRPr>
          </a:p>
        </p:txBody>
      </p:sp>
      <p:pic>
        <p:nvPicPr>
          <p:cNvPr id="5" name="Picture 4" descr="D:\WORK\Презентации\all_produkt\element\logo\element-30.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6725" y="476250"/>
            <a:ext cx="12255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с двумя скругленными соседними углами 5"/>
          <p:cNvSpPr/>
          <p:nvPr userDrawn="1"/>
        </p:nvSpPr>
        <p:spPr>
          <a:xfrm rot="16200000">
            <a:off x="5372894" y="-2502694"/>
            <a:ext cx="954088" cy="6588125"/>
          </a:xfrm>
          <a:prstGeom prst="round2Same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extLst>
      <p:ext uri="{BB962C8B-B14F-4D97-AF65-F5344CB8AC3E}">
        <p14:creationId xmlns:p14="http://schemas.microsoft.com/office/powerpoint/2010/main" val="128950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pic>
        <p:nvPicPr>
          <p:cNvPr id="2" name="Picture 4" descr="D:\WORK\Презентации\all_produkt\element\logo\element-30.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6725" y="476250"/>
            <a:ext cx="12255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с двумя скругленными соседними углами 2"/>
          <p:cNvSpPr/>
          <p:nvPr userDrawn="1"/>
        </p:nvSpPr>
        <p:spPr>
          <a:xfrm rot="16200000">
            <a:off x="5372894" y="-2502694"/>
            <a:ext cx="954088" cy="6588125"/>
          </a:xfrm>
          <a:prstGeom prst="round2Same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extLst>
      <p:ext uri="{BB962C8B-B14F-4D97-AF65-F5344CB8AC3E}">
        <p14:creationId xmlns:p14="http://schemas.microsoft.com/office/powerpoint/2010/main" val="73078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оугольник 1"/>
          <p:cNvSpPr/>
          <p:nvPr userDrawn="1"/>
        </p:nvSpPr>
        <p:spPr>
          <a:xfrm>
            <a:off x="0" y="6381750"/>
            <a:ext cx="9144000" cy="4762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
        <p:nvSpPr>
          <p:cNvPr id="3" name="TextBox 2"/>
          <p:cNvSpPr txBox="1">
            <a:spLocks noChangeArrowheads="1"/>
          </p:cNvSpPr>
          <p:nvPr userDrawn="1"/>
        </p:nvSpPr>
        <p:spPr bwMode="auto">
          <a:xfrm>
            <a:off x="323850" y="6421438"/>
            <a:ext cx="1539875" cy="338137"/>
          </a:xfrm>
          <a:prstGeom prst="rect">
            <a:avLst/>
          </a:prstGeom>
          <a:noFill/>
          <a:ln>
            <a:noFill/>
          </a:ln>
          <a:extLst/>
        </p:spPr>
        <p:txBody>
          <a:bodyPr wrap="non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r>
              <a:rPr lang="en-US" altLang="ru-RU" sz="1600" b="0" smtClean="0">
                <a:solidFill>
                  <a:schemeClr val="bg1"/>
                </a:solidFill>
                <a:latin typeface="Calibri" pitchFamily="34" charset="0"/>
              </a:rPr>
              <a:t>www.taxcom.ru</a:t>
            </a:r>
            <a:endParaRPr lang="ru-RU" altLang="ru-RU" sz="1600" b="0" smtClean="0">
              <a:solidFill>
                <a:schemeClr val="bg1"/>
              </a:solidFill>
              <a:latin typeface="Calibri" pitchFamily="34" charset="0"/>
            </a:endParaRPr>
          </a:p>
        </p:txBody>
      </p:sp>
      <p:sp>
        <p:nvSpPr>
          <p:cNvPr id="4" name="TextBox 3"/>
          <p:cNvSpPr txBox="1">
            <a:spLocks noChangeArrowheads="1"/>
          </p:cNvSpPr>
          <p:nvPr userDrawn="1"/>
        </p:nvSpPr>
        <p:spPr bwMode="auto">
          <a:xfrm>
            <a:off x="6242050" y="6453188"/>
            <a:ext cx="2578100" cy="338137"/>
          </a:xfrm>
          <a:prstGeom prst="rect">
            <a:avLst/>
          </a:prstGeom>
          <a:noFill/>
          <a:ln>
            <a:noFill/>
          </a:ln>
          <a:extLst/>
        </p:spPr>
        <p:txBody>
          <a:bodyPr wrap="non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r>
              <a:rPr lang="ru-RU" altLang="ru-RU" sz="1600" b="0" dirty="0" smtClean="0">
                <a:solidFill>
                  <a:schemeClr val="bg1"/>
                </a:solidFill>
                <a:latin typeface="Calibri" pitchFamily="34" charset="0"/>
              </a:rPr>
              <a:t>15 лет электронных побед</a:t>
            </a:r>
            <a:r>
              <a:rPr lang="en-US" altLang="ru-RU" sz="1600" b="0" dirty="0" smtClean="0">
                <a:solidFill>
                  <a:schemeClr val="bg1"/>
                </a:solidFill>
                <a:latin typeface="Calibri" pitchFamily="34" charset="0"/>
              </a:rPr>
              <a:t>!</a:t>
            </a:r>
            <a:endParaRPr lang="ru-RU" altLang="ru-RU" sz="1600" b="0" dirty="0" smtClean="0">
              <a:solidFill>
                <a:schemeClr val="bg1"/>
              </a:solidFill>
              <a:latin typeface="Calibri" pitchFamily="34" charset="0"/>
            </a:endParaRPr>
          </a:p>
        </p:txBody>
      </p:sp>
    </p:spTree>
    <p:extLst>
      <p:ext uri="{BB962C8B-B14F-4D97-AF65-F5344CB8AC3E}">
        <p14:creationId xmlns:p14="http://schemas.microsoft.com/office/powerpoint/2010/main" val="10517862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6813"/>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b="0">
                <a:latin typeface="Arial" charset="0"/>
                <a:cs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3124200" y="6246813"/>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cs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6813"/>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2C450750-3660-4F64-B71F-3AEAB7AC3658}"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4668" r:id="rId1"/>
    <p:sldLayoutId id="2147484669" r:id="rId2"/>
    <p:sldLayoutId id="2147484670" r:id="rId3"/>
    <p:sldLayoutId id="2147484671"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cs typeface="Arial" charset="0"/>
        </a:defRPr>
      </a:lvl2pPr>
      <a:lvl3pPr algn="ctr" rtl="0" eaLnBrk="0" fontAlgn="base" hangingPunct="0">
        <a:spcBef>
          <a:spcPct val="0"/>
        </a:spcBef>
        <a:spcAft>
          <a:spcPct val="0"/>
        </a:spcAft>
        <a:defRPr sz="4400">
          <a:solidFill>
            <a:schemeClr val="tx2"/>
          </a:solidFill>
          <a:latin typeface="Calibri" pitchFamily="34" charset="0"/>
          <a:cs typeface="Arial" charset="0"/>
        </a:defRPr>
      </a:lvl3pPr>
      <a:lvl4pPr algn="ctr" rtl="0" eaLnBrk="0" fontAlgn="base" hangingPunct="0">
        <a:spcBef>
          <a:spcPct val="0"/>
        </a:spcBef>
        <a:spcAft>
          <a:spcPct val="0"/>
        </a:spcAft>
        <a:defRPr sz="4400">
          <a:solidFill>
            <a:schemeClr val="tx2"/>
          </a:solidFill>
          <a:latin typeface="Calibri" pitchFamily="34" charset="0"/>
          <a:cs typeface="Arial" charset="0"/>
        </a:defRPr>
      </a:lvl4pPr>
      <a:lvl5pPr algn="ctr" rtl="0" eaLnBrk="0" fontAlgn="base" hangingPunct="0">
        <a:spcBef>
          <a:spcPct val="0"/>
        </a:spcBef>
        <a:spcAft>
          <a:spcPct val="0"/>
        </a:spcAft>
        <a:defRPr sz="4400">
          <a:solidFill>
            <a:schemeClr val="tx2"/>
          </a:solidFill>
          <a:latin typeface="Calibri" pitchFamily="34"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ъект 1"/>
          <p:cNvSpPr>
            <a:spLocks noGrp="1"/>
          </p:cNvSpPr>
          <p:nvPr>
            <p:ph idx="4294967295"/>
          </p:nvPr>
        </p:nvSpPr>
        <p:spPr>
          <a:xfrm>
            <a:off x="3527425" y="1773238"/>
            <a:ext cx="5616575" cy="1943100"/>
          </a:xfrm>
        </p:spPr>
        <p:txBody>
          <a:bodyPr/>
          <a:lstStyle/>
          <a:p>
            <a:pPr marL="0" indent="0">
              <a:spcBef>
                <a:spcPct val="0"/>
              </a:spcBef>
              <a:buFontTx/>
              <a:buNone/>
            </a:pPr>
            <a:r>
              <a:rPr lang="ru-RU" b="1" dirty="0" smtClean="0">
                <a:solidFill>
                  <a:schemeClr val="bg1"/>
                </a:solidFill>
              </a:rPr>
              <a:t>Комплекс </a:t>
            </a:r>
            <a:r>
              <a:rPr lang="ru-RU" b="1" dirty="0">
                <a:solidFill>
                  <a:schemeClr val="bg1"/>
                </a:solidFill>
              </a:rPr>
              <a:t>ИТ решений для работы с электронными документами в B2B и B2G </a:t>
            </a:r>
            <a:r>
              <a:rPr lang="ru-RU" b="1" dirty="0" smtClean="0">
                <a:solidFill>
                  <a:schemeClr val="bg1"/>
                </a:solidFill>
              </a:rPr>
              <a:t>секторах</a:t>
            </a:r>
            <a:endParaRPr lang="ru-RU" altLang="ru-RU" b="1" dirty="0">
              <a:solidFill>
                <a:schemeClr val="bg1"/>
              </a:solidFill>
            </a:endParaRPr>
          </a:p>
        </p:txBody>
      </p:sp>
      <p:sp>
        <p:nvSpPr>
          <p:cNvPr id="7171" name="Заголовок 2"/>
          <p:cNvSpPr txBox="1">
            <a:spLocks/>
          </p:cNvSpPr>
          <p:nvPr/>
        </p:nvSpPr>
        <p:spPr bwMode="auto">
          <a:xfrm>
            <a:off x="468313" y="5373688"/>
            <a:ext cx="268446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algn="ctr">
              <a:spcBef>
                <a:spcPct val="0"/>
              </a:spcBef>
              <a:buFontTx/>
              <a:buNone/>
            </a:pPr>
            <a:r>
              <a:rPr lang="ru-RU" altLang="ru-RU" sz="1400" b="0" dirty="0">
                <a:solidFill>
                  <a:srgbClr val="004B84"/>
                </a:solidFill>
                <a:cs typeface="Tahoma" pitchFamily="34" charset="0"/>
              </a:rPr>
              <a:t>Тупицын Александр, технический директор,</a:t>
            </a:r>
          </a:p>
          <a:p>
            <a:pPr algn="ctr">
              <a:spcBef>
                <a:spcPct val="0"/>
              </a:spcBef>
              <a:buFontTx/>
              <a:buNone/>
            </a:pPr>
            <a:r>
              <a:rPr lang="ru-RU" altLang="ru-RU" sz="1400" b="0" dirty="0">
                <a:solidFill>
                  <a:srgbClr val="004B84"/>
                </a:solidFill>
                <a:cs typeface="Tahoma" pitchFamily="34" charset="0"/>
              </a:rPr>
              <a:t>ООО «</a:t>
            </a:r>
            <a:r>
              <a:rPr lang="ru-RU" altLang="ru-RU" sz="1400" b="0" dirty="0" err="1">
                <a:solidFill>
                  <a:srgbClr val="004B84"/>
                </a:solidFill>
                <a:cs typeface="Tahoma" pitchFamily="34" charset="0"/>
              </a:rPr>
              <a:t>Такском</a:t>
            </a:r>
            <a:r>
              <a:rPr lang="ru-RU" altLang="ru-RU" sz="1400" b="0" dirty="0">
                <a:solidFill>
                  <a:srgbClr val="004B84"/>
                </a:solidFill>
                <a:cs typeface="Tahoma" pitchFamily="34" charset="0"/>
              </a:rPr>
              <a:t>», Москва, </a:t>
            </a:r>
            <a:r>
              <a:rPr lang="ru-RU" altLang="ru-RU" sz="1400" b="0" dirty="0" smtClean="0">
                <a:solidFill>
                  <a:srgbClr val="004B84"/>
                </a:solidFill>
                <a:cs typeface="Tahoma" pitchFamily="34" charset="0"/>
              </a:rPr>
              <a:t>2016</a:t>
            </a:r>
            <a:endParaRPr lang="ru-RU" altLang="ru-RU" sz="1400" b="0" dirty="0">
              <a:solidFill>
                <a:srgbClr val="004B84"/>
              </a:solidFill>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365755"/>
            <a:ext cx="4944943" cy="830997"/>
          </a:xfrm>
          <a:prstGeom prst="rect">
            <a:avLst/>
          </a:prstGeom>
        </p:spPr>
        <p:txBody>
          <a:bodyPr wrap="none">
            <a:spAutoFit/>
          </a:bodyPr>
          <a:lstStyle/>
          <a:p>
            <a:r>
              <a:rPr lang="ru-RU" altLang="ru-RU" sz="2400" dirty="0">
                <a:solidFill>
                  <a:schemeClr val="bg1"/>
                </a:solidFill>
                <a:latin typeface="+mj-lt"/>
              </a:rPr>
              <a:t>Прием входящих требований ФНС. </a:t>
            </a:r>
            <a:endParaRPr lang="ru-RU" altLang="ru-RU" sz="2400" dirty="0" smtClean="0">
              <a:solidFill>
                <a:schemeClr val="bg1"/>
              </a:solidFill>
              <a:latin typeface="+mj-lt"/>
            </a:endParaRPr>
          </a:p>
          <a:p>
            <a:r>
              <a:rPr lang="ru-RU" altLang="ru-RU" sz="2400" dirty="0" smtClean="0">
                <a:solidFill>
                  <a:schemeClr val="bg1"/>
                </a:solidFill>
                <a:latin typeface="+mj-lt"/>
              </a:rPr>
              <a:t>Подготовка и отправка ответа</a:t>
            </a:r>
            <a:endParaRPr lang="ru-RU" sz="2400" dirty="0">
              <a:solidFill>
                <a:schemeClr val="bg1"/>
              </a:solidFill>
              <a:latin typeface="+mj-lt"/>
            </a:endParaRPr>
          </a:p>
        </p:txBody>
      </p:sp>
      <p:sp>
        <p:nvSpPr>
          <p:cNvPr id="3" name="Прямоугольник 2"/>
          <p:cNvSpPr/>
          <p:nvPr/>
        </p:nvSpPr>
        <p:spPr>
          <a:xfrm>
            <a:off x="430213" y="1700808"/>
            <a:ext cx="8102600" cy="4401205"/>
          </a:xfrm>
          <a:prstGeom prst="rect">
            <a:avLst/>
          </a:prstGeom>
        </p:spPr>
        <p:txBody>
          <a:bodyPr>
            <a:spAutoFit/>
          </a:bodyPr>
          <a:lstStyle/>
          <a:p>
            <a:pPr marL="285750" lvl="1" indent="-285750">
              <a:spcBef>
                <a:spcPts val="400"/>
              </a:spcBef>
              <a:buFont typeface="Wingdings" panose="05000000000000000000" pitchFamily="2" charset="2"/>
              <a:buChar char="q"/>
              <a:defRPr/>
            </a:pPr>
            <a:r>
              <a:rPr lang="ru-RU" dirty="0" smtClean="0">
                <a:solidFill>
                  <a:srgbClr val="FF0000"/>
                </a:solidFill>
                <a:latin typeface="+mn-lt"/>
              </a:rPr>
              <a:t>Задача</a:t>
            </a:r>
            <a:r>
              <a:rPr lang="ru-RU" b="0" dirty="0" smtClean="0">
                <a:latin typeface="+mn-lt"/>
              </a:rPr>
              <a:t> – подобрать необходимые документы в течение короткого срока, заполнить опись, содержащую основные сведения из документов. Отправить документы в ФНС в электронном или бумажном виде.</a:t>
            </a:r>
          </a:p>
          <a:p>
            <a:pPr marL="285750" lvl="1" indent="-285750">
              <a:spcBef>
                <a:spcPts val="400"/>
              </a:spcBef>
              <a:buFont typeface="Wingdings" panose="05000000000000000000" pitchFamily="2" charset="2"/>
              <a:buChar char="q"/>
              <a:defRPr/>
            </a:pPr>
            <a:r>
              <a:rPr lang="ru-RU" dirty="0" smtClean="0">
                <a:solidFill>
                  <a:srgbClr val="FF0000"/>
                </a:solidFill>
                <a:latin typeface="+mn-lt"/>
              </a:rPr>
              <a:t>Проблема</a:t>
            </a:r>
            <a:r>
              <a:rPr lang="ru-RU" b="0" dirty="0" smtClean="0">
                <a:latin typeface="+mn-lt"/>
              </a:rPr>
              <a:t> – документы могут храниться на разных территориях, в разных архивах и в разных видах. Для бумажных документов требуется переносить основные данные в опись. Требуется контроль над всеми участниками процесса для избегания штрафных санкций из-за несвоевременного представления документов.</a:t>
            </a:r>
            <a:endParaRPr lang="ru-RU" b="0" dirty="0">
              <a:latin typeface="+mn-lt"/>
            </a:endParaRPr>
          </a:p>
          <a:p>
            <a:pPr marL="285750" lvl="1" indent="-285750">
              <a:spcBef>
                <a:spcPts val="400"/>
              </a:spcBef>
              <a:buFont typeface="Wingdings" panose="05000000000000000000" pitchFamily="2" charset="2"/>
              <a:buChar char="q"/>
              <a:defRPr/>
            </a:pPr>
            <a:r>
              <a:rPr lang="ru-RU" dirty="0">
                <a:solidFill>
                  <a:srgbClr val="FF0000"/>
                </a:solidFill>
                <a:latin typeface="+mn-lt"/>
              </a:rPr>
              <a:t>Решение</a:t>
            </a:r>
            <a:r>
              <a:rPr lang="ru-RU" b="0" dirty="0" smtClean="0">
                <a:latin typeface="+mn-lt"/>
              </a:rPr>
              <a:t> – Картотека документов совместно с системой внутреннего ЭДО позволяет автоматизировать все бизнес-процессы ответа на входящее требование и автоматизировать заполнение практически всех необходимых данных.</a:t>
            </a:r>
          </a:p>
          <a:p>
            <a:pPr marL="285750" lvl="1" indent="-285750">
              <a:spcBef>
                <a:spcPts val="400"/>
              </a:spcBef>
              <a:buFont typeface="Wingdings" panose="05000000000000000000" pitchFamily="2" charset="2"/>
              <a:buChar char="q"/>
              <a:defRPr/>
            </a:pPr>
            <a:r>
              <a:rPr lang="ru-RU" dirty="0">
                <a:solidFill>
                  <a:srgbClr val="FF0000"/>
                </a:solidFill>
                <a:latin typeface="+mn-lt"/>
              </a:rPr>
              <a:t>Результат</a:t>
            </a:r>
            <a:r>
              <a:rPr lang="ru-RU" b="0" dirty="0" smtClean="0">
                <a:latin typeface="+mn-lt"/>
              </a:rPr>
              <a:t> – несмотря на получение </a:t>
            </a:r>
            <a:r>
              <a:rPr lang="ru-RU" b="0" dirty="0" err="1" smtClean="0">
                <a:latin typeface="+mn-lt"/>
              </a:rPr>
              <a:t>Такскомом</a:t>
            </a:r>
            <a:r>
              <a:rPr lang="ru-RU" b="0" dirty="0" smtClean="0">
                <a:latin typeface="+mn-lt"/>
              </a:rPr>
              <a:t> ежедневно самых разнообразных требований, процесс полностью автоматизирован и в нем задействовано минимальное количество участников.</a:t>
            </a:r>
          </a:p>
        </p:txBody>
      </p:sp>
    </p:spTree>
    <p:extLst>
      <p:ext uri="{BB962C8B-B14F-4D97-AF65-F5344CB8AC3E}">
        <p14:creationId xmlns:p14="http://schemas.microsoft.com/office/powerpoint/2010/main" val="3285118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416858"/>
            <a:ext cx="4734822" cy="707886"/>
          </a:xfrm>
          <a:prstGeom prst="rect">
            <a:avLst/>
          </a:prstGeom>
        </p:spPr>
        <p:txBody>
          <a:bodyPr wrap="none">
            <a:spAutoFit/>
          </a:bodyPr>
          <a:lstStyle/>
          <a:p>
            <a:r>
              <a:rPr lang="ru-RU" altLang="ru-RU" sz="2000" dirty="0">
                <a:solidFill>
                  <a:schemeClr val="bg1"/>
                </a:solidFill>
              </a:rPr>
              <a:t>Прием входящих требований ФНС. </a:t>
            </a:r>
          </a:p>
          <a:p>
            <a:r>
              <a:rPr lang="ru-RU" altLang="ru-RU" sz="2000" dirty="0">
                <a:solidFill>
                  <a:schemeClr val="bg1"/>
                </a:solidFill>
              </a:rPr>
              <a:t>Подготовка и отправка ответа</a:t>
            </a:r>
            <a:endParaRPr lang="ru-RU" sz="2000" dirty="0">
              <a:solidFill>
                <a:schemeClr val="bg1"/>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385888"/>
            <a:ext cx="7414964" cy="4677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4182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365755"/>
            <a:ext cx="4182620" cy="830997"/>
          </a:xfrm>
          <a:prstGeom prst="rect">
            <a:avLst/>
          </a:prstGeom>
        </p:spPr>
        <p:txBody>
          <a:bodyPr wrap="none">
            <a:spAutoFit/>
          </a:bodyPr>
          <a:lstStyle/>
          <a:p>
            <a:r>
              <a:rPr lang="ru-RU" altLang="ru-RU" sz="2400" dirty="0" err="1" smtClean="0">
                <a:solidFill>
                  <a:schemeClr val="bg1"/>
                </a:solidFill>
                <a:latin typeface="+mj-lt"/>
              </a:rPr>
              <a:t>Автотребования</a:t>
            </a:r>
            <a:r>
              <a:rPr lang="ru-RU" altLang="ru-RU" sz="2400" dirty="0" smtClean="0">
                <a:solidFill>
                  <a:schemeClr val="bg1"/>
                </a:solidFill>
                <a:latin typeface="+mj-lt"/>
              </a:rPr>
              <a:t> ФНС. </a:t>
            </a:r>
          </a:p>
          <a:p>
            <a:r>
              <a:rPr lang="ru-RU" altLang="ru-RU" sz="2400" dirty="0" smtClean="0">
                <a:solidFill>
                  <a:schemeClr val="bg1"/>
                </a:solidFill>
                <a:latin typeface="+mj-lt"/>
              </a:rPr>
              <a:t>Подготовка и отправка ответа</a:t>
            </a:r>
            <a:endParaRPr lang="ru-RU" sz="2400" dirty="0">
              <a:solidFill>
                <a:schemeClr val="bg1"/>
              </a:solidFill>
              <a:latin typeface="+mj-lt"/>
            </a:endParaRPr>
          </a:p>
        </p:txBody>
      </p:sp>
      <p:sp>
        <p:nvSpPr>
          <p:cNvPr id="3" name="Прямоугольник 2"/>
          <p:cNvSpPr/>
          <p:nvPr/>
        </p:nvSpPr>
        <p:spPr>
          <a:xfrm>
            <a:off x="430213" y="1988840"/>
            <a:ext cx="8102600" cy="3570208"/>
          </a:xfrm>
          <a:prstGeom prst="rect">
            <a:avLst/>
          </a:prstGeom>
        </p:spPr>
        <p:txBody>
          <a:bodyPr>
            <a:spAutoFit/>
          </a:bodyPr>
          <a:lstStyle/>
          <a:p>
            <a:pPr marL="285750" lvl="1" indent="-285750">
              <a:spcBef>
                <a:spcPts val="400"/>
              </a:spcBef>
              <a:buFont typeface="Wingdings" panose="05000000000000000000" pitchFamily="2" charset="2"/>
              <a:buChar char="q"/>
              <a:defRPr/>
            </a:pPr>
            <a:r>
              <a:rPr lang="ru-RU" dirty="0" smtClean="0">
                <a:solidFill>
                  <a:srgbClr val="FF0000"/>
                </a:solidFill>
                <a:latin typeface="+mn-lt"/>
              </a:rPr>
              <a:t>Задача</a:t>
            </a:r>
            <a:r>
              <a:rPr lang="ru-RU" b="0" dirty="0" smtClean="0">
                <a:latin typeface="+mn-lt"/>
              </a:rPr>
              <a:t> – представить в ФНС пояснения о расхождениях в данных книг покупок-продаж с данными контрагентов.</a:t>
            </a:r>
          </a:p>
          <a:p>
            <a:pPr marL="285750" lvl="1" indent="-285750">
              <a:spcBef>
                <a:spcPts val="400"/>
              </a:spcBef>
              <a:buFont typeface="Wingdings" panose="05000000000000000000" pitchFamily="2" charset="2"/>
              <a:buChar char="q"/>
              <a:defRPr/>
            </a:pPr>
            <a:r>
              <a:rPr lang="ru-RU" dirty="0" smtClean="0">
                <a:solidFill>
                  <a:srgbClr val="FF0000"/>
                </a:solidFill>
                <a:latin typeface="+mn-lt"/>
              </a:rPr>
              <a:t>Проблема</a:t>
            </a:r>
            <a:r>
              <a:rPr lang="ru-RU" b="0" dirty="0" smtClean="0">
                <a:latin typeface="+mn-lt"/>
              </a:rPr>
              <a:t> – несмотря на наличие формализованного представления </a:t>
            </a:r>
            <a:r>
              <a:rPr lang="ru-RU" b="0" dirty="0" err="1" smtClean="0">
                <a:latin typeface="+mn-lt"/>
              </a:rPr>
              <a:t>автотребования</a:t>
            </a:r>
            <a:r>
              <a:rPr lang="ru-RU" b="0" dirty="0" smtClean="0">
                <a:latin typeface="+mn-lt"/>
              </a:rPr>
              <a:t>, в учетной системе отсутствует удобный способ формирования ответа. Неизвестны данные контрагентов, при этом отсутствует прямой контакт с ответственными за ведение книг покупок-продаж у контрагентов.</a:t>
            </a:r>
            <a:endParaRPr lang="ru-RU" b="0" dirty="0">
              <a:latin typeface="+mn-lt"/>
            </a:endParaRPr>
          </a:p>
          <a:p>
            <a:pPr marL="285750" lvl="1" indent="-285750">
              <a:spcBef>
                <a:spcPts val="400"/>
              </a:spcBef>
              <a:buFont typeface="Wingdings" panose="05000000000000000000" pitchFamily="2" charset="2"/>
              <a:buChar char="q"/>
              <a:defRPr/>
            </a:pPr>
            <a:r>
              <a:rPr lang="ru-RU" dirty="0">
                <a:solidFill>
                  <a:srgbClr val="FF0000"/>
                </a:solidFill>
                <a:latin typeface="+mn-lt"/>
              </a:rPr>
              <a:t>Решение</a:t>
            </a:r>
            <a:r>
              <a:rPr lang="ru-RU" b="0" dirty="0" smtClean="0">
                <a:latin typeface="+mn-lt"/>
              </a:rPr>
              <a:t> – использование сервиса Сверься! для визуализации </a:t>
            </a:r>
            <a:r>
              <a:rPr lang="ru-RU" b="0" dirty="0" err="1" smtClean="0">
                <a:latin typeface="+mn-lt"/>
              </a:rPr>
              <a:t>Автотребования</a:t>
            </a:r>
            <a:r>
              <a:rPr lang="ru-RU" b="0" dirty="0" smtClean="0">
                <a:latin typeface="+mn-lt"/>
              </a:rPr>
              <a:t> и удобного способа подготовки пояснений.</a:t>
            </a:r>
          </a:p>
          <a:p>
            <a:pPr marL="285750" lvl="1" indent="-285750">
              <a:spcBef>
                <a:spcPts val="400"/>
              </a:spcBef>
              <a:buFont typeface="Wingdings" panose="05000000000000000000" pitchFamily="2" charset="2"/>
              <a:buChar char="q"/>
              <a:defRPr/>
            </a:pPr>
            <a:r>
              <a:rPr lang="ru-RU" dirty="0">
                <a:solidFill>
                  <a:srgbClr val="FF0000"/>
                </a:solidFill>
                <a:latin typeface="+mn-lt"/>
              </a:rPr>
              <a:t>Результат</a:t>
            </a:r>
            <a:r>
              <a:rPr lang="ru-RU" b="0" dirty="0" smtClean="0">
                <a:latin typeface="+mn-lt"/>
              </a:rPr>
              <a:t> – оказалось удобным анализировать </a:t>
            </a:r>
            <a:r>
              <a:rPr lang="ru-RU" b="0" dirty="0" err="1" smtClean="0">
                <a:latin typeface="+mn-lt"/>
              </a:rPr>
              <a:t>автотребование</a:t>
            </a:r>
            <a:r>
              <a:rPr lang="ru-RU" b="0" dirty="0" smtClean="0">
                <a:latin typeface="+mn-lt"/>
              </a:rPr>
              <a:t> и готовить пояснения в сервисе, где доступны данные контрагентов, либо их можно попросить туда загрузить. </a:t>
            </a:r>
          </a:p>
        </p:txBody>
      </p:sp>
    </p:spTree>
    <p:extLst>
      <p:ext uri="{BB962C8B-B14F-4D97-AF65-F5344CB8AC3E}">
        <p14:creationId xmlns:p14="http://schemas.microsoft.com/office/powerpoint/2010/main" val="3625929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365755"/>
            <a:ext cx="4182620" cy="830997"/>
          </a:xfrm>
          <a:prstGeom prst="rect">
            <a:avLst/>
          </a:prstGeom>
        </p:spPr>
        <p:txBody>
          <a:bodyPr wrap="none">
            <a:spAutoFit/>
          </a:bodyPr>
          <a:lstStyle/>
          <a:p>
            <a:r>
              <a:rPr lang="ru-RU" altLang="ru-RU" sz="2400" dirty="0" err="1" smtClean="0">
                <a:solidFill>
                  <a:schemeClr val="bg1"/>
                </a:solidFill>
                <a:latin typeface="+mj-lt"/>
              </a:rPr>
              <a:t>Автотребования</a:t>
            </a:r>
            <a:r>
              <a:rPr lang="ru-RU" altLang="ru-RU" sz="2400" dirty="0" smtClean="0">
                <a:solidFill>
                  <a:schemeClr val="bg1"/>
                </a:solidFill>
                <a:latin typeface="+mj-lt"/>
              </a:rPr>
              <a:t> ФНС. </a:t>
            </a:r>
          </a:p>
          <a:p>
            <a:r>
              <a:rPr lang="ru-RU" altLang="ru-RU" sz="2400" dirty="0" smtClean="0">
                <a:solidFill>
                  <a:schemeClr val="bg1"/>
                </a:solidFill>
                <a:latin typeface="+mj-lt"/>
              </a:rPr>
              <a:t>Подготовка и отправка ответа</a:t>
            </a:r>
            <a:endParaRPr lang="ru-RU" sz="2400" dirty="0">
              <a:solidFill>
                <a:schemeClr val="bg1"/>
              </a:solidFill>
              <a:latin typeface="+mj-l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364770"/>
            <a:ext cx="5472608" cy="5016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5540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Прямоугольник 1"/>
          <p:cNvSpPr>
            <a:spLocks noChangeArrowheads="1"/>
          </p:cNvSpPr>
          <p:nvPr/>
        </p:nvSpPr>
        <p:spPr bwMode="auto">
          <a:xfrm>
            <a:off x="1547813" y="1651000"/>
            <a:ext cx="58150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algn="ctr" eaLnBrk="1" hangingPunct="1">
              <a:spcBef>
                <a:spcPct val="0"/>
              </a:spcBef>
              <a:buFontTx/>
              <a:buNone/>
            </a:pPr>
            <a:r>
              <a:rPr lang="ru-RU" altLang="ru-RU" sz="3000">
                <a:solidFill>
                  <a:srgbClr val="005EA4"/>
                </a:solidFill>
                <a:latin typeface="Segoe UI" pitchFamily="34" charset="0"/>
                <a:cs typeface="Segoe UI" pitchFamily="34" charset="0"/>
              </a:rPr>
              <a:t>Мы рады сотрудничеству!</a:t>
            </a:r>
          </a:p>
        </p:txBody>
      </p:sp>
      <p:cxnSp>
        <p:nvCxnSpPr>
          <p:cNvPr id="3" name="Прямая соединительная линия 2"/>
          <p:cNvCxnSpPr/>
          <p:nvPr/>
        </p:nvCxnSpPr>
        <p:spPr>
          <a:xfrm>
            <a:off x="1403350" y="2205038"/>
            <a:ext cx="6048375" cy="0"/>
          </a:xfrm>
          <a:prstGeom prst="line">
            <a:avLst/>
          </a:prstGeom>
        </p:spPr>
        <p:style>
          <a:lnRef idx="1">
            <a:schemeClr val="accent1"/>
          </a:lnRef>
          <a:fillRef idx="0">
            <a:schemeClr val="accent1"/>
          </a:fillRef>
          <a:effectRef idx="0">
            <a:schemeClr val="accent1"/>
          </a:effectRef>
          <a:fontRef idx="minor">
            <a:schemeClr val="tx1"/>
          </a:fontRef>
        </p:style>
      </p:cxnSp>
      <p:sp>
        <p:nvSpPr>
          <p:cNvPr id="29700" name="Прямоугольник 3"/>
          <p:cNvSpPr>
            <a:spLocks noChangeArrowheads="1"/>
          </p:cNvSpPr>
          <p:nvPr/>
        </p:nvSpPr>
        <p:spPr bwMode="auto">
          <a:xfrm>
            <a:off x="708025" y="3535363"/>
            <a:ext cx="7319963"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eaLnBrk="1" hangingPunct="1">
              <a:spcBef>
                <a:spcPct val="0"/>
              </a:spcBef>
              <a:buFontTx/>
              <a:buNone/>
            </a:pPr>
            <a:r>
              <a:rPr lang="ru-RU" altLang="ru-RU" sz="1800" b="0">
                <a:latin typeface="Segoe UI Light" pitchFamily="34" charset="0"/>
                <a:ea typeface="Calibri" pitchFamily="34" charset="0"/>
                <a:cs typeface="Times New Roman" pitchFamily="18" charset="0"/>
              </a:rPr>
              <a:t>С уважением, </a:t>
            </a:r>
          </a:p>
          <a:p>
            <a:pPr eaLnBrk="1" hangingPunct="1">
              <a:spcBef>
                <a:spcPct val="0"/>
              </a:spcBef>
              <a:buFontTx/>
              <a:buNone/>
            </a:pPr>
            <a:endParaRPr lang="ru-RU" altLang="ru-RU" sz="1800" b="0">
              <a:latin typeface="Segoe UI Light" pitchFamily="34" charset="0"/>
              <a:ea typeface="Calibri" pitchFamily="34" charset="0"/>
              <a:cs typeface="Times New Roman" pitchFamily="18" charset="0"/>
            </a:endParaRPr>
          </a:p>
          <a:p>
            <a:pPr eaLnBrk="1" hangingPunct="1">
              <a:spcBef>
                <a:spcPct val="0"/>
              </a:spcBef>
              <a:buFontTx/>
              <a:buNone/>
            </a:pPr>
            <a:r>
              <a:rPr lang="ru-RU" altLang="ru-RU" sz="1800" b="0">
                <a:latin typeface="Segoe UI Light" pitchFamily="34" charset="0"/>
                <a:ea typeface="Calibri" pitchFamily="34" charset="0"/>
                <a:cs typeface="Times New Roman" pitchFamily="18" charset="0"/>
              </a:rPr>
              <a:t>Тупицын Александр Валерьевич</a:t>
            </a:r>
          </a:p>
          <a:p>
            <a:pPr eaLnBrk="1" hangingPunct="1">
              <a:spcBef>
                <a:spcPct val="0"/>
              </a:spcBef>
              <a:buFontTx/>
              <a:buNone/>
            </a:pPr>
            <a:r>
              <a:rPr lang="ru-RU" altLang="ru-RU" sz="1800" b="0">
                <a:latin typeface="Segoe UI Light" pitchFamily="34" charset="0"/>
                <a:ea typeface="Calibri" pitchFamily="34" charset="0"/>
                <a:cs typeface="Times New Roman" pitchFamily="18" charset="0"/>
              </a:rPr>
              <a:t>Технический директор</a:t>
            </a:r>
          </a:p>
          <a:p>
            <a:pPr eaLnBrk="1" hangingPunct="1">
              <a:spcBef>
                <a:spcPct val="0"/>
              </a:spcBef>
              <a:buFontTx/>
              <a:buNone/>
            </a:pPr>
            <a:r>
              <a:rPr lang="ru-RU" altLang="ru-RU" sz="1800" b="0">
                <a:latin typeface="Segoe UI Light" pitchFamily="34" charset="0"/>
                <a:ea typeface="Calibri" pitchFamily="34" charset="0"/>
                <a:cs typeface="Times New Roman" pitchFamily="18" charset="0"/>
              </a:rPr>
              <a:t>Компания «Такском»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1763688"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2"/>
          <p:cNvSpPr txBox="1">
            <a:spLocks/>
          </p:cNvSpPr>
          <p:nvPr/>
        </p:nvSpPr>
        <p:spPr bwMode="auto">
          <a:xfrm>
            <a:off x="2843213" y="548680"/>
            <a:ext cx="6121400" cy="648493"/>
          </a:xfrm>
          <a:prstGeom prst="rect">
            <a:avLst/>
          </a:prstGeom>
          <a:noFill/>
          <a:ln w="9525">
            <a:noFill/>
            <a:miter lim="800000"/>
            <a:headEnd/>
            <a:tailEnd/>
          </a:ln>
        </p:spPr>
        <p:txBody>
          <a:bodyPr anchor="ctr"/>
          <a:lstStyle/>
          <a:p>
            <a:pPr>
              <a:defRPr/>
            </a:pPr>
            <a:r>
              <a:rPr lang="ru-RU" altLang="ru-RU" sz="2400" dirty="0" smtClean="0">
                <a:solidFill>
                  <a:schemeClr val="bg1"/>
                </a:solidFill>
                <a:latin typeface="+mj-lt"/>
              </a:rPr>
              <a:t>Жизненный цикл электронного документа</a:t>
            </a:r>
            <a:r>
              <a:rPr lang="ru-RU" altLang="ru-RU" sz="2400" dirty="0">
                <a:solidFill>
                  <a:schemeClr val="bg1"/>
                </a:solidFill>
                <a:latin typeface="Segoe UI Light" panose="020B0502040204020203" pitchFamily="34" charset="0"/>
              </a:rPr>
              <a:t>	</a:t>
            </a:r>
            <a:endParaRPr lang="ru-RU" altLang="ru-RU" sz="2400" b="0" kern="0" dirty="0">
              <a:solidFill>
                <a:schemeClr val="bg1"/>
              </a:solidFill>
              <a:latin typeface="Segoe UI Light" panose="020B0502040204020203" pitchFamily="34" charset="0"/>
              <a:ea typeface="+mj-ea"/>
              <a:cs typeface="+mj-cs"/>
            </a:endParaRPr>
          </a:p>
        </p:txBody>
      </p:sp>
    </p:spTree>
    <p:extLst>
      <p:ext uri="{BB962C8B-B14F-4D97-AF65-F5344CB8AC3E}">
        <p14:creationId xmlns:p14="http://schemas.microsoft.com/office/powerpoint/2010/main" val="2649637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5816" y="476672"/>
            <a:ext cx="5772478" cy="707886"/>
          </a:xfrm>
          <a:prstGeom prst="rect">
            <a:avLst/>
          </a:prstGeom>
        </p:spPr>
        <p:txBody>
          <a:bodyPr wrap="none">
            <a:spAutoFit/>
          </a:bodyPr>
          <a:lstStyle/>
          <a:p>
            <a:r>
              <a:rPr lang="ru-RU" altLang="ru-RU" sz="2000" dirty="0">
                <a:solidFill>
                  <a:schemeClr val="bg1"/>
                </a:solidFill>
                <a:latin typeface="+mj-lt"/>
              </a:rPr>
              <a:t>Электронный документооборот с контрагентами. </a:t>
            </a:r>
            <a:endParaRPr lang="ru-RU" altLang="ru-RU" sz="2000" dirty="0" smtClean="0">
              <a:solidFill>
                <a:schemeClr val="bg1"/>
              </a:solidFill>
              <a:latin typeface="+mj-lt"/>
            </a:endParaRPr>
          </a:p>
          <a:p>
            <a:r>
              <a:rPr lang="ru-RU" altLang="ru-RU" sz="2000" dirty="0" smtClean="0">
                <a:solidFill>
                  <a:schemeClr val="bg1"/>
                </a:solidFill>
                <a:latin typeface="+mj-lt"/>
              </a:rPr>
              <a:t>Клиенты</a:t>
            </a:r>
            <a:endParaRPr lang="ru-RU" sz="2000" dirty="0">
              <a:solidFill>
                <a:schemeClr val="bg1"/>
              </a:solidFill>
              <a:latin typeface="+mj-lt"/>
            </a:endParaRPr>
          </a:p>
        </p:txBody>
      </p:sp>
      <p:sp>
        <p:nvSpPr>
          <p:cNvPr id="3" name="Прямоугольник 2"/>
          <p:cNvSpPr/>
          <p:nvPr/>
        </p:nvSpPr>
        <p:spPr>
          <a:xfrm>
            <a:off x="430213" y="1700808"/>
            <a:ext cx="8102600" cy="3067506"/>
          </a:xfrm>
          <a:prstGeom prst="rect">
            <a:avLst/>
          </a:prstGeom>
        </p:spPr>
        <p:txBody>
          <a:bodyPr>
            <a:spAutoFit/>
          </a:bodyPr>
          <a:lstStyle/>
          <a:p>
            <a:pPr marL="285750" lvl="1" indent="-285750">
              <a:spcBef>
                <a:spcPts val="400"/>
              </a:spcBef>
              <a:buFont typeface="Wingdings" panose="05000000000000000000" pitchFamily="2" charset="2"/>
              <a:buChar char="q"/>
              <a:defRPr/>
            </a:pPr>
            <a:r>
              <a:rPr lang="ru-RU" dirty="0" smtClean="0">
                <a:solidFill>
                  <a:srgbClr val="FF0000"/>
                </a:solidFill>
                <a:latin typeface="+mn-lt"/>
              </a:rPr>
              <a:t>Задача</a:t>
            </a:r>
            <a:r>
              <a:rPr lang="ru-RU" b="0" dirty="0" smtClean="0">
                <a:latin typeface="+mn-lt"/>
              </a:rPr>
              <a:t> – выставлять клиентам документы в электронном виде.</a:t>
            </a:r>
          </a:p>
          <a:p>
            <a:pPr marL="285750" lvl="1" indent="-285750">
              <a:spcBef>
                <a:spcPts val="400"/>
              </a:spcBef>
              <a:buFont typeface="Wingdings" panose="05000000000000000000" pitchFamily="2" charset="2"/>
              <a:buChar char="q"/>
              <a:defRPr/>
            </a:pPr>
            <a:r>
              <a:rPr lang="ru-RU" dirty="0">
                <a:solidFill>
                  <a:srgbClr val="FF0000"/>
                </a:solidFill>
                <a:latin typeface="+mn-lt"/>
              </a:rPr>
              <a:t>Используемое решение </a:t>
            </a:r>
            <a:r>
              <a:rPr lang="ru-RU" dirty="0" smtClean="0">
                <a:solidFill>
                  <a:srgbClr val="FF0000"/>
                </a:solidFill>
                <a:latin typeface="+mn-lt"/>
              </a:rPr>
              <a:t>для ЭДО </a:t>
            </a:r>
            <a:r>
              <a:rPr lang="ru-RU" b="0" dirty="0" smtClean="0">
                <a:latin typeface="+mn-lt"/>
              </a:rPr>
              <a:t>– интеграция учетной системы 1С:Торговля и системы Оператора ЭДО </a:t>
            </a:r>
            <a:r>
              <a:rPr lang="ru-RU" b="0" dirty="0" err="1" smtClean="0">
                <a:latin typeface="+mn-lt"/>
              </a:rPr>
              <a:t>Такском-Доклайнз</a:t>
            </a:r>
            <a:r>
              <a:rPr lang="ru-RU" b="0" dirty="0" smtClean="0">
                <a:latin typeface="+mn-lt"/>
              </a:rPr>
              <a:t> с помощью собственных обработок 1С и интеграционного </a:t>
            </a:r>
            <a:r>
              <a:rPr lang="en-US" b="0" dirty="0" smtClean="0">
                <a:latin typeface="+mn-lt"/>
              </a:rPr>
              <a:t>SDK </a:t>
            </a:r>
            <a:r>
              <a:rPr lang="ru-RU" b="0" dirty="0" smtClean="0">
                <a:latin typeface="+mn-lt"/>
              </a:rPr>
              <a:t>Оператора ЭДО.</a:t>
            </a:r>
            <a:endParaRPr lang="ru-RU" sz="1400" b="0" dirty="0">
              <a:latin typeface="+mn-lt"/>
            </a:endParaRPr>
          </a:p>
          <a:p>
            <a:pPr marL="285750" lvl="1" indent="-285750">
              <a:spcBef>
                <a:spcPts val="400"/>
              </a:spcBef>
              <a:buFont typeface="Wingdings" panose="05000000000000000000" pitchFamily="2" charset="2"/>
              <a:buChar char="q"/>
              <a:defRPr/>
            </a:pPr>
            <a:r>
              <a:rPr lang="ru-RU" dirty="0">
                <a:solidFill>
                  <a:srgbClr val="FF0000"/>
                </a:solidFill>
                <a:latin typeface="+mn-lt"/>
              </a:rPr>
              <a:t>Проблема</a:t>
            </a:r>
            <a:r>
              <a:rPr lang="ru-RU" b="0" dirty="0" smtClean="0">
                <a:latin typeface="+mn-lt"/>
              </a:rPr>
              <a:t> – сложность подключения к системе ЭДО незаинтересованных клиентов</a:t>
            </a:r>
          </a:p>
          <a:p>
            <a:pPr marL="285750" lvl="1" indent="-285750">
              <a:spcBef>
                <a:spcPts val="400"/>
              </a:spcBef>
              <a:buFont typeface="Wingdings" panose="05000000000000000000" pitchFamily="2" charset="2"/>
              <a:buChar char="q"/>
              <a:defRPr/>
            </a:pPr>
            <a:r>
              <a:rPr lang="ru-RU" dirty="0">
                <a:solidFill>
                  <a:srgbClr val="FF0000"/>
                </a:solidFill>
                <a:latin typeface="+mn-lt"/>
              </a:rPr>
              <a:t>Решение</a:t>
            </a:r>
            <a:r>
              <a:rPr lang="ru-RU" b="0" dirty="0" smtClean="0">
                <a:latin typeface="+mn-lt"/>
              </a:rPr>
              <a:t> – Партнерский портал и регистрационное </a:t>
            </a:r>
            <a:r>
              <a:rPr lang="en-US" b="0" dirty="0" smtClean="0">
                <a:latin typeface="+mn-lt"/>
              </a:rPr>
              <a:t>API </a:t>
            </a:r>
            <a:r>
              <a:rPr lang="ru-RU" b="0" dirty="0" smtClean="0">
                <a:latin typeface="+mn-lt"/>
              </a:rPr>
              <a:t>от Оператора.</a:t>
            </a:r>
          </a:p>
          <a:p>
            <a:pPr marL="285750" lvl="1" indent="-285750">
              <a:spcBef>
                <a:spcPts val="400"/>
              </a:spcBef>
              <a:buFont typeface="Wingdings" panose="05000000000000000000" pitchFamily="2" charset="2"/>
              <a:buChar char="q"/>
              <a:defRPr/>
            </a:pPr>
            <a:r>
              <a:rPr lang="ru-RU" dirty="0">
                <a:solidFill>
                  <a:srgbClr val="FF0000"/>
                </a:solidFill>
                <a:latin typeface="+mn-lt"/>
              </a:rPr>
              <a:t>Результат</a:t>
            </a:r>
            <a:r>
              <a:rPr lang="ru-RU" b="0" dirty="0" smtClean="0">
                <a:latin typeface="+mn-lt"/>
              </a:rPr>
              <a:t> – подключение к ЭДО встроено в Личный кабинет клиента. Без дополнительных действий клиенты в течение нескольких минут получают возможность принимать документы.</a:t>
            </a:r>
            <a:endParaRPr lang="ru-RU" b="0" dirty="0">
              <a:latin typeface="+mn-lt"/>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797152"/>
            <a:ext cx="6257925"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2202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5816" y="476672"/>
            <a:ext cx="5772478" cy="707886"/>
          </a:xfrm>
          <a:prstGeom prst="rect">
            <a:avLst/>
          </a:prstGeom>
        </p:spPr>
        <p:txBody>
          <a:bodyPr wrap="none">
            <a:spAutoFit/>
          </a:bodyPr>
          <a:lstStyle/>
          <a:p>
            <a:r>
              <a:rPr lang="ru-RU" altLang="ru-RU" sz="2000" dirty="0">
                <a:solidFill>
                  <a:schemeClr val="bg1"/>
                </a:solidFill>
                <a:latin typeface="+mj-lt"/>
              </a:rPr>
              <a:t>Электронный документооборот с контрагентами. </a:t>
            </a:r>
            <a:endParaRPr lang="ru-RU" altLang="ru-RU" sz="2000" dirty="0" smtClean="0">
              <a:solidFill>
                <a:schemeClr val="bg1"/>
              </a:solidFill>
              <a:latin typeface="+mj-lt"/>
            </a:endParaRPr>
          </a:p>
          <a:p>
            <a:r>
              <a:rPr lang="ru-RU" altLang="ru-RU" sz="2000" dirty="0" smtClean="0">
                <a:solidFill>
                  <a:schemeClr val="bg1"/>
                </a:solidFill>
                <a:latin typeface="+mj-lt"/>
              </a:rPr>
              <a:t>Поставщики и агенты</a:t>
            </a:r>
            <a:endParaRPr lang="ru-RU" sz="2000" dirty="0">
              <a:solidFill>
                <a:schemeClr val="bg1"/>
              </a:solidFill>
              <a:latin typeface="+mj-lt"/>
            </a:endParaRPr>
          </a:p>
        </p:txBody>
      </p:sp>
      <p:sp>
        <p:nvSpPr>
          <p:cNvPr id="3" name="Прямоугольник 2"/>
          <p:cNvSpPr/>
          <p:nvPr/>
        </p:nvSpPr>
        <p:spPr>
          <a:xfrm>
            <a:off x="430213" y="1700808"/>
            <a:ext cx="8102600" cy="3611245"/>
          </a:xfrm>
          <a:prstGeom prst="rect">
            <a:avLst/>
          </a:prstGeom>
        </p:spPr>
        <p:txBody>
          <a:bodyPr>
            <a:spAutoFit/>
          </a:bodyPr>
          <a:lstStyle/>
          <a:p>
            <a:pPr marL="0" lvl="1">
              <a:defRPr/>
            </a:pPr>
            <a:endParaRPr lang="ru-RU" sz="1400" b="0" dirty="0"/>
          </a:p>
          <a:p>
            <a:pPr marL="285750" lvl="1" indent="-285750">
              <a:spcBef>
                <a:spcPts val="400"/>
              </a:spcBef>
              <a:buFont typeface="Wingdings" panose="05000000000000000000" pitchFamily="2" charset="2"/>
              <a:buChar char="q"/>
              <a:defRPr/>
            </a:pPr>
            <a:r>
              <a:rPr lang="ru-RU" dirty="0" smtClean="0">
                <a:solidFill>
                  <a:srgbClr val="FF0000"/>
                </a:solidFill>
                <a:latin typeface="+mn-lt"/>
              </a:rPr>
              <a:t>Задача</a:t>
            </a:r>
            <a:r>
              <a:rPr lang="ru-RU" b="0" dirty="0" smtClean="0">
                <a:latin typeface="+mn-lt"/>
              </a:rPr>
              <a:t> – перейти на ЭДО при оформлении сделок с поставщиками и закрытии услуг с агентами.</a:t>
            </a:r>
          </a:p>
          <a:p>
            <a:pPr marL="285750" lvl="1" indent="-285750">
              <a:spcBef>
                <a:spcPts val="400"/>
              </a:spcBef>
              <a:buFont typeface="Wingdings" panose="05000000000000000000" pitchFamily="2" charset="2"/>
              <a:buChar char="q"/>
              <a:defRPr/>
            </a:pPr>
            <a:r>
              <a:rPr lang="ru-RU" dirty="0">
                <a:solidFill>
                  <a:srgbClr val="FF0000"/>
                </a:solidFill>
                <a:latin typeface="+mn-lt"/>
              </a:rPr>
              <a:t>Используемое решение </a:t>
            </a:r>
            <a:r>
              <a:rPr lang="ru-RU" dirty="0" smtClean="0">
                <a:solidFill>
                  <a:srgbClr val="FF0000"/>
                </a:solidFill>
                <a:latin typeface="+mn-lt"/>
              </a:rPr>
              <a:t>для ЭДО </a:t>
            </a:r>
            <a:r>
              <a:rPr lang="ru-RU" b="0" dirty="0" smtClean="0">
                <a:latin typeface="+mn-lt"/>
              </a:rPr>
              <a:t>– стандартное «коробочное» решение 1С-Такском, встроенное в учетную систему 1С:Бухгалтерия.</a:t>
            </a:r>
            <a:endParaRPr lang="ru-RU" sz="1400" b="0" dirty="0">
              <a:latin typeface="+mn-lt"/>
            </a:endParaRPr>
          </a:p>
          <a:p>
            <a:pPr marL="285750" lvl="1" indent="-285750">
              <a:spcBef>
                <a:spcPts val="400"/>
              </a:spcBef>
              <a:buFont typeface="Wingdings" panose="05000000000000000000" pitchFamily="2" charset="2"/>
              <a:buChar char="q"/>
              <a:defRPr/>
            </a:pPr>
            <a:r>
              <a:rPr lang="ru-RU" dirty="0">
                <a:solidFill>
                  <a:srgbClr val="FF0000"/>
                </a:solidFill>
                <a:latin typeface="+mn-lt"/>
              </a:rPr>
              <a:t>Проблема</a:t>
            </a:r>
            <a:r>
              <a:rPr lang="ru-RU" b="0" dirty="0" smtClean="0">
                <a:latin typeface="+mn-lt"/>
              </a:rPr>
              <a:t> – необходимо сохранить существующие бизнес-процессы согласования документов, что не позволяет сделать стандартное решение.</a:t>
            </a:r>
          </a:p>
          <a:p>
            <a:pPr marL="285750" lvl="1" indent="-285750">
              <a:spcBef>
                <a:spcPts val="400"/>
              </a:spcBef>
              <a:buFont typeface="Wingdings" panose="05000000000000000000" pitchFamily="2" charset="2"/>
              <a:buChar char="q"/>
              <a:defRPr/>
            </a:pPr>
            <a:r>
              <a:rPr lang="ru-RU" dirty="0">
                <a:solidFill>
                  <a:srgbClr val="FF0000"/>
                </a:solidFill>
                <a:latin typeface="+mn-lt"/>
              </a:rPr>
              <a:t>Решение</a:t>
            </a:r>
            <a:r>
              <a:rPr lang="ru-RU" b="0" dirty="0" smtClean="0">
                <a:latin typeface="+mn-lt"/>
              </a:rPr>
              <a:t> – Использование системы внутреннего ЭДО 1С:Документооборот совместно с интеграционным решением МСЭД.</a:t>
            </a:r>
          </a:p>
          <a:p>
            <a:pPr marL="285750" lvl="1" indent="-285750">
              <a:spcBef>
                <a:spcPts val="400"/>
              </a:spcBef>
              <a:buFont typeface="Wingdings" panose="05000000000000000000" pitchFamily="2" charset="2"/>
              <a:buChar char="q"/>
              <a:defRPr/>
            </a:pPr>
            <a:r>
              <a:rPr lang="ru-RU" dirty="0">
                <a:solidFill>
                  <a:srgbClr val="FF0000"/>
                </a:solidFill>
                <a:latin typeface="+mn-lt"/>
              </a:rPr>
              <a:t>Результат</a:t>
            </a:r>
            <a:r>
              <a:rPr lang="ru-RU" b="0" dirty="0" smtClean="0">
                <a:latin typeface="+mn-lt"/>
              </a:rPr>
              <a:t> – при согласовании входящих документов максимально сохранены существующие бизнес-процессы согласования бумажных документов, что позволило с легкостью перейти на ЭДО.</a:t>
            </a:r>
            <a:endParaRPr lang="ru-RU" b="0" dirty="0">
              <a:latin typeface="+mn-lt"/>
            </a:endParaRPr>
          </a:p>
        </p:txBody>
      </p:sp>
    </p:spTree>
    <p:extLst>
      <p:ext uri="{BB962C8B-B14F-4D97-AF65-F5344CB8AC3E}">
        <p14:creationId xmlns:p14="http://schemas.microsoft.com/office/powerpoint/2010/main" val="3945213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416858"/>
            <a:ext cx="5772478" cy="707886"/>
          </a:xfrm>
          <a:prstGeom prst="rect">
            <a:avLst/>
          </a:prstGeom>
        </p:spPr>
        <p:txBody>
          <a:bodyPr wrap="none">
            <a:spAutoFit/>
          </a:bodyPr>
          <a:lstStyle/>
          <a:p>
            <a:r>
              <a:rPr lang="ru-RU" altLang="ru-RU" sz="2000" dirty="0">
                <a:solidFill>
                  <a:schemeClr val="bg1"/>
                </a:solidFill>
                <a:latin typeface="+mj-lt"/>
              </a:rPr>
              <a:t>Электронный документооборот с контрагентами.</a:t>
            </a:r>
            <a:r>
              <a:rPr lang="ru-RU" altLang="ru-RU" sz="2000" b="0" dirty="0">
                <a:solidFill>
                  <a:schemeClr val="bg1"/>
                </a:solidFill>
                <a:latin typeface="+mj-lt"/>
              </a:rPr>
              <a:t> </a:t>
            </a:r>
            <a:endParaRPr lang="ru-RU" altLang="ru-RU" sz="2000" b="0" dirty="0" smtClean="0">
              <a:solidFill>
                <a:schemeClr val="bg1"/>
              </a:solidFill>
              <a:latin typeface="+mj-lt"/>
            </a:endParaRPr>
          </a:p>
          <a:p>
            <a:r>
              <a:rPr lang="ru-RU" sz="2000" dirty="0" smtClean="0">
                <a:solidFill>
                  <a:schemeClr val="bg1"/>
                </a:solidFill>
                <a:latin typeface="+mj-lt"/>
              </a:rPr>
              <a:t>Поставщики и агенты</a:t>
            </a:r>
            <a:endParaRPr lang="ru-RU" sz="2000" dirty="0">
              <a:solidFill>
                <a:schemeClr val="bg1"/>
              </a:solidFill>
              <a:latin typeface="+mj-lt"/>
            </a:endParaRPr>
          </a:p>
        </p:txBody>
      </p:sp>
      <p:pic>
        <p:nvPicPr>
          <p:cNvPr id="3" name="Рисунок 2"/>
          <p:cNvPicPr>
            <a:picLocks noChangeAspect="1"/>
          </p:cNvPicPr>
          <p:nvPr/>
        </p:nvPicPr>
        <p:blipFill>
          <a:blip r:embed="rId3"/>
          <a:stretch>
            <a:fillRect/>
          </a:stretch>
        </p:blipFill>
        <p:spPr>
          <a:xfrm>
            <a:off x="1547664" y="1484784"/>
            <a:ext cx="6102382" cy="4604142"/>
          </a:xfrm>
          <a:prstGeom prst="rect">
            <a:avLst/>
          </a:prstGeom>
        </p:spPr>
      </p:pic>
    </p:spTree>
    <p:extLst>
      <p:ext uri="{BB962C8B-B14F-4D97-AF65-F5344CB8AC3E}">
        <p14:creationId xmlns:p14="http://schemas.microsoft.com/office/powerpoint/2010/main" val="2373080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416858"/>
            <a:ext cx="5772478" cy="707886"/>
          </a:xfrm>
          <a:prstGeom prst="rect">
            <a:avLst/>
          </a:prstGeom>
        </p:spPr>
        <p:txBody>
          <a:bodyPr wrap="none">
            <a:spAutoFit/>
          </a:bodyPr>
          <a:lstStyle/>
          <a:p>
            <a:r>
              <a:rPr lang="ru-RU" altLang="ru-RU" sz="2000" dirty="0">
                <a:solidFill>
                  <a:schemeClr val="bg1"/>
                </a:solidFill>
                <a:latin typeface="+mj-lt"/>
              </a:rPr>
              <a:t>Электронный документооборот с контрагентами.</a:t>
            </a:r>
            <a:r>
              <a:rPr lang="ru-RU" altLang="ru-RU" sz="2000" b="0" dirty="0">
                <a:solidFill>
                  <a:schemeClr val="bg1"/>
                </a:solidFill>
                <a:latin typeface="+mj-lt"/>
              </a:rPr>
              <a:t> </a:t>
            </a:r>
            <a:endParaRPr lang="ru-RU" altLang="ru-RU" sz="2000" b="0" dirty="0" smtClean="0">
              <a:solidFill>
                <a:schemeClr val="bg1"/>
              </a:solidFill>
              <a:latin typeface="+mj-lt"/>
            </a:endParaRPr>
          </a:p>
          <a:p>
            <a:r>
              <a:rPr lang="ru-RU" sz="2000" dirty="0" smtClean="0">
                <a:solidFill>
                  <a:schemeClr val="bg1"/>
                </a:solidFill>
                <a:latin typeface="+mj-lt"/>
              </a:rPr>
              <a:t>Архив</a:t>
            </a:r>
            <a:endParaRPr lang="ru-RU" sz="2000" dirty="0">
              <a:solidFill>
                <a:schemeClr val="bg1"/>
              </a:solidFill>
              <a:latin typeface="+mj-lt"/>
            </a:endParaRPr>
          </a:p>
        </p:txBody>
      </p:sp>
      <p:sp>
        <p:nvSpPr>
          <p:cNvPr id="3" name="Прямоугольник 2"/>
          <p:cNvSpPr/>
          <p:nvPr/>
        </p:nvSpPr>
        <p:spPr>
          <a:xfrm>
            <a:off x="430213" y="1340768"/>
            <a:ext cx="8102600" cy="3570208"/>
          </a:xfrm>
          <a:prstGeom prst="rect">
            <a:avLst/>
          </a:prstGeom>
        </p:spPr>
        <p:txBody>
          <a:bodyPr>
            <a:spAutoFit/>
          </a:bodyPr>
          <a:lstStyle/>
          <a:p>
            <a:pPr marL="285750" lvl="1" indent="-285750">
              <a:spcBef>
                <a:spcPts val="400"/>
              </a:spcBef>
              <a:buFont typeface="Wingdings" panose="05000000000000000000" pitchFamily="2" charset="2"/>
              <a:buChar char="q"/>
              <a:defRPr/>
            </a:pPr>
            <a:r>
              <a:rPr lang="ru-RU" dirty="0" smtClean="0">
                <a:solidFill>
                  <a:srgbClr val="FF0000"/>
                </a:solidFill>
                <a:latin typeface="+mn-lt"/>
              </a:rPr>
              <a:t>Задача</a:t>
            </a:r>
            <a:r>
              <a:rPr lang="ru-RU" b="0" dirty="0" smtClean="0">
                <a:latin typeface="+mn-lt"/>
              </a:rPr>
              <a:t> – реализовать архив документов.</a:t>
            </a:r>
          </a:p>
          <a:p>
            <a:pPr marL="285750" lvl="1" indent="-285750">
              <a:spcBef>
                <a:spcPts val="400"/>
              </a:spcBef>
              <a:buFont typeface="Wingdings" panose="05000000000000000000" pitchFamily="2" charset="2"/>
              <a:buChar char="q"/>
              <a:defRPr/>
            </a:pPr>
            <a:r>
              <a:rPr lang="ru-RU" dirty="0" smtClean="0">
                <a:solidFill>
                  <a:srgbClr val="FF0000"/>
                </a:solidFill>
                <a:latin typeface="+mn-lt"/>
              </a:rPr>
              <a:t>Проблема</a:t>
            </a:r>
            <a:r>
              <a:rPr lang="ru-RU" b="0" dirty="0" smtClean="0">
                <a:latin typeface="+mn-lt"/>
              </a:rPr>
              <a:t> – после перехода на ЭДО возникло несколько архивов электронных документов в разных учетных системах и на портале Оператора ЭДО.</a:t>
            </a:r>
          </a:p>
          <a:p>
            <a:pPr marL="285750" lvl="1" indent="-285750">
              <a:spcBef>
                <a:spcPts val="400"/>
              </a:spcBef>
              <a:buFont typeface="Wingdings" panose="05000000000000000000" pitchFamily="2" charset="2"/>
              <a:buChar char="q"/>
              <a:defRPr/>
            </a:pPr>
            <a:r>
              <a:rPr lang="ru-RU" dirty="0">
                <a:solidFill>
                  <a:srgbClr val="FF0000"/>
                </a:solidFill>
                <a:latin typeface="+mn-lt"/>
              </a:rPr>
              <a:t>Решение</a:t>
            </a:r>
            <a:r>
              <a:rPr lang="ru-RU" b="0" dirty="0" smtClean="0">
                <a:latin typeface="+mn-lt"/>
              </a:rPr>
              <a:t> – применение </a:t>
            </a:r>
            <a:r>
              <a:rPr lang="ru-RU" b="0" dirty="0" err="1" smtClean="0">
                <a:latin typeface="+mn-lt"/>
              </a:rPr>
              <a:t>Такском</a:t>
            </a:r>
            <a:r>
              <a:rPr lang="ru-RU" b="0" dirty="0" smtClean="0">
                <a:latin typeface="+mn-lt"/>
              </a:rPr>
              <a:t>-Картотека документов совместно с 1С:Документооборот позволило создать единый архив электронных документов и карточек бумажных документов с прикрепленными сканами при необходимости.</a:t>
            </a:r>
          </a:p>
          <a:p>
            <a:pPr marL="285750" lvl="1" indent="-285750">
              <a:spcBef>
                <a:spcPts val="400"/>
              </a:spcBef>
              <a:buFont typeface="Wingdings" panose="05000000000000000000" pitchFamily="2" charset="2"/>
              <a:buChar char="q"/>
              <a:defRPr/>
            </a:pPr>
            <a:r>
              <a:rPr lang="ru-RU" dirty="0">
                <a:solidFill>
                  <a:srgbClr val="FF0000"/>
                </a:solidFill>
                <a:latin typeface="+mn-lt"/>
              </a:rPr>
              <a:t>Результат</a:t>
            </a:r>
            <a:r>
              <a:rPr lang="ru-RU" b="0" dirty="0" smtClean="0">
                <a:latin typeface="+mn-lt"/>
              </a:rPr>
              <a:t> – реализован единых архив с возможностью реализовать процедуры резервного копирования и восстановления. Поиск, отбор документов и подготовка пакетов документов для представления третьим лицам осуществляются в одном месте по единым правилам.</a:t>
            </a:r>
            <a:endParaRPr lang="ru-RU" b="0" dirty="0">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0939" y="4797152"/>
            <a:ext cx="3101147" cy="1550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0122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332656"/>
            <a:ext cx="4497257" cy="830997"/>
          </a:xfrm>
          <a:prstGeom prst="rect">
            <a:avLst/>
          </a:prstGeom>
        </p:spPr>
        <p:txBody>
          <a:bodyPr wrap="none">
            <a:spAutoFit/>
          </a:bodyPr>
          <a:lstStyle/>
          <a:p>
            <a:r>
              <a:rPr lang="ru-RU" altLang="ru-RU" sz="2400" dirty="0" smtClean="0">
                <a:solidFill>
                  <a:schemeClr val="bg1"/>
                </a:solidFill>
                <a:latin typeface="+mj-lt"/>
              </a:rPr>
              <a:t>Отчетность в ФНС. </a:t>
            </a:r>
          </a:p>
          <a:p>
            <a:r>
              <a:rPr lang="ru-RU" altLang="ru-RU" sz="2400" dirty="0" smtClean="0">
                <a:solidFill>
                  <a:schemeClr val="bg1"/>
                </a:solidFill>
                <a:latin typeface="+mj-lt"/>
              </a:rPr>
              <a:t>Сверка данных с контрагентами</a:t>
            </a:r>
            <a:endParaRPr lang="ru-RU" sz="2400" dirty="0">
              <a:solidFill>
                <a:schemeClr val="bg1"/>
              </a:solidFill>
              <a:latin typeface="+mj-lt"/>
            </a:endParaRPr>
          </a:p>
        </p:txBody>
      </p:sp>
      <p:sp>
        <p:nvSpPr>
          <p:cNvPr id="3" name="Прямоугольник 2"/>
          <p:cNvSpPr/>
          <p:nvPr/>
        </p:nvSpPr>
        <p:spPr>
          <a:xfrm>
            <a:off x="430213" y="1700808"/>
            <a:ext cx="8102600" cy="3559949"/>
          </a:xfrm>
          <a:prstGeom prst="rect">
            <a:avLst/>
          </a:prstGeom>
        </p:spPr>
        <p:txBody>
          <a:bodyPr>
            <a:spAutoFit/>
          </a:bodyPr>
          <a:lstStyle/>
          <a:p>
            <a:pPr marL="0" lvl="1">
              <a:defRPr/>
            </a:pPr>
            <a:endParaRPr lang="ru-RU" sz="1400" b="0" dirty="0"/>
          </a:p>
          <a:p>
            <a:pPr marL="285750" lvl="1" indent="-285750">
              <a:spcBef>
                <a:spcPts val="400"/>
              </a:spcBef>
              <a:buFont typeface="Wingdings" panose="05000000000000000000" pitchFamily="2" charset="2"/>
              <a:buChar char="q"/>
              <a:defRPr/>
            </a:pPr>
            <a:r>
              <a:rPr lang="ru-RU" dirty="0" smtClean="0">
                <a:solidFill>
                  <a:srgbClr val="FF0000"/>
                </a:solidFill>
                <a:latin typeface="+mn-lt"/>
              </a:rPr>
              <a:t>Задача</a:t>
            </a:r>
            <a:r>
              <a:rPr lang="ru-RU" b="0" dirty="0" smtClean="0">
                <a:latin typeface="+mn-lt"/>
              </a:rPr>
              <a:t> – уменьшить или исключить запросы ФНС о пояснении в расхождениях данных книг покупок-продаж с книгами контрагентов.</a:t>
            </a:r>
          </a:p>
          <a:p>
            <a:pPr marL="285750" lvl="1" indent="-285750">
              <a:spcBef>
                <a:spcPts val="400"/>
              </a:spcBef>
              <a:buFont typeface="Wingdings" panose="05000000000000000000" pitchFamily="2" charset="2"/>
              <a:buChar char="q"/>
              <a:defRPr/>
            </a:pPr>
            <a:r>
              <a:rPr lang="ru-RU" dirty="0" smtClean="0">
                <a:solidFill>
                  <a:srgbClr val="FF0000"/>
                </a:solidFill>
                <a:latin typeface="+mn-lt"/>
              </a:rPr>
              <a:t>Проблема</a:t>
            </a:r>
            <a:r>
              <a:rPr lang="ru-RU" b="0" dirty="0" smtClean="0">
                <a:latin typeface="+mn-lt"/>
              </a:rPr>
              <a:t> – неизвестно, какие данные и когда </a:t>
            </a:r>
            <a:r>
              <a:rPr lang="ru-RU" b="0" dirty="0" smtClean="0">
                <a:latin typeface="+mn-lt"/>
              </a:rPr>
              <a:t>контраге</a:t>
            </a:r>
            <a:r>
              <a:rPr lang="ru-RU" b="0" dirty="0">
                <a:latin typeface="+mn-lt"/>
              </a:rPr>
              <a:t>н</a:t>
            </a:r>
            <a:r>
              <a:rPr lang="ru-RU" b="0" dirty="0" smtClean="0">
                <a:latin typeface="+mn-lt"/>
              </a:rPr>
              <a:t>т </a:t>
            </a:r>
            <a:r>
              <a:rPr lang="ru-RU" b="0" dirty="0">
                <a:latin typeface="+mn-lt"/>
              </a:rPr>
              <a:t>вносит в свою учетную систему.</a:t>
            </a:r>
          </a:p>
          <a:p>
            <a:pPr marL="285750" lvl="1" indent="-285750">
              <a:spcBef>
                <a:spcPts val="400"/>
              </a:spcBef>
              <a:buFont typeface="Wingdings" panose="05000000000000000000" pitchFamily="2" charset="2"/>
              <a:buChar char="q"/>
              <a:defRPr/>
            </a:pPr>
            <a:r>
              <a:rPr lang="ru-RU" dirty="0">
                <a:solidFill>
                  <a:srgbClr val="FF0000"/>
                </a:solidFill>
                <a:latin typeface="+mn-lt"/>
              </a:rPr>
              <a:t>Решение</a:t>
            </a:r>
            <a:r>
              <a:rPr lang="ru-RU" b="0" dirty="0" smtClean="0">
                <a:latin typeface="+mn-lt"/>
              </a:rPr>
              <a:t> – сервис Сверься! от Оператора </a:t>
            </a:r>
            <a:r>
              <a:rPr lang="ru-RU" b="0" dirty="0" err="1" smtClean="0">
                <a:latin typeface="+mn-lt"/>
              </a:rPr>
              <a:t>Такском</a:t>
            </a:r>
            <a:r>
              <a:rPr lang="ru-RU" b="0" dirty="0" smtClean="0">
                <a:latin typeface="+mn-lt"/>
              </a:rPr>
              <a:t>, который в том числе имеет </a:t>
            </a:r>
            <a:r>
              <a:rPr lang="ru-RU" b="0" dirty="0" err="1" smtClean="0">
                <a:latin typeface="+mn-lt"/>
              </a:rPr>
              <a:t>межоператорское</a:t>
            </a:r>
            <a:r>
              <a:rPr lang="ru-RU" b="0" dirty="0" smtClean="0">
                <a:latin typeface="+mn-lt"/>
              </a:rPr>
              <a:t> взаимодействие с аналогичным сервисом Оператора Калуга-Астрал. </a:t>
            </a:r>
          </a:p>
          <a:p>
            <a:pPr marL="285750" lvl="1" indent="-285750">
              <a:spcBef>
                <a:spcPts val="400"/>
              </a:spcBef>
              <a:buFont typeface="Wingdings" panose="05000000000000000000" pitchFamily="2" charset="2"/>
              <a:buChar char="q"/>
              <a:defRPr/>
            </a:pPr>
            <a:r>
              <a:rPr lang="ru-RU" dirty="0">
                <a:solidFill>
                  <a:srgbClr val="FF0000"/>
                </a:solidFill>
                <a:latin typeface="+mn-lt"/>
              </a:rPr>
              <a:t>Результат</a:t>
            </a:r>
            <a:r>
              <a:rPr lang="ru-RU" b="0" dirty="0" smtClean="0">
                <a:latin typeface="+mn-lt"/>
              </a:rPr>
              <a:t> – при своевременном использовании сервис позволяет выявить проблемные сделки и устранить несоответствие. </a:t>
            </a:r>
            <a:r>
              <a:rPr lang="ru-RU" b="0" dirty="0">
                <a:latin typeface="+mn-lt"/>
              </a:rPr>
              <a:t/>
            </a:r>
            <a:br>
              <a:rPr lang="ru-RU" b="0" dirty="0">
                <a:latin typeface="+mn-lt"/>
              </a:rPr>
            </a:br>
            <a:r>
              <a:rPr lang="ru-RU" b="0" dirty="0" smtClean="0">
                <a:latin typeface="+mn-lt"/>
              </a:rPr>
              <a:t>По расхождениям все равно придется давать пояснение и хорошо, если расхождения можно устранить до представления декларации по НДС.</a:t>
            </a:r>
          </a:p>
        </p:txBody>
      </p:sp>
    </p:spTree>
    <p:extLst>
      <p:ext uri="{BB962C8B-B14F-4D97-AF65-F5344CB8AC3E}">
        <p14:creationId xmlns:p14="http://schemas.microsoft.com/office/powerpoint/2010/main" val="1102399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332656"/>
            <a:ext cx="4497257" cy="830997"/>
          </a:xfrm>
          <a:prstGeom prst="rect">
            <a:avLst/>
          </a:prstGeom>
        </p:spPr>
        <p:txBody>
          <a:bodyPr wrap="none">
            <a:spAutoFit/>
          </a:bodyPr>
          <a:lstStyle/>
          <a:p>
            <a:r>
              <a:rPr lang="ru-RU" altLang="ru-RU" sz="2400" dirty="0" smtClean="0">
                <a:solidFill>
                  <a:schemeClr val="bg1"/>
                </a:solidFill>
                <a:latin typeface="+mj-lt"/>
              </a:rPr>
              <a:t>Отчетность в ФНС. </a:t>
            </a:r>
          </a:p>
          <a:p>
            <a:r>
              <a:rPr lang="ru-RU" altLang="ru-RU" sz="2400" dirty="0" smtClean="0">
                <a:solidFill>
                  <a:schemeClr val="bg1"/>
                </a:solidFill>
                <a:latin typeface="+mj-lt"/>
              </a:rPr>
              <a:t>Сверка данных с контрагентами</a:t>
            </a:r>
            <a:endParaRPr lang="ru-RU" sz="2400" dirty="0">
              <a:solidFill>
                <a:schemeClr val="bg1"/>
              </a:solidFill>
              <a:latin typeface="+mj-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070" y="1604963"/>
            <a:ext cx="8847434" cy="4344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1133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3808" y="365755"/>
            <a:ext cx="4944943" cy="830997"/>
          </a:xfrm>
          <a:prstGeom prst="rect">
            <a:avLst/>
          </a:prstGeom>
        </p:spPr>
        <p:txBody>
          <a:bodyPr wrap="none">
            <a:spAutoFit/>
          </a:bodyPr>
          <a:lstStyle/>
          <a:p>
            <a:r>
              <a:rPr lang="ru-RU" altLang="ru-RU" sz="2400" dirty="0">
                <a:solidFill>
                  <a:schemeClr val="bg1"/>
                </a:solidFill>
                <a:latin typeface="+mj-lt"/>
              </a:rPr>
              <a:t>Прием входящих требований ФНС. </a:t>
            </a:r>
            <a:endParaRPr lang="ru-RU" altLang="ru-RU" sz="2400" dirty="0" smtClean="0">
              <a:solidFill>
                <a:schemeClr val="bg1"/>
              </a:solidFill>
              <a:latin typeface="+mj-lt"/>
            </a:endParaRPr>
          </a:p>
          <a:p>
            <a:r>
              <a:rPr lang="ru-RU" altLang="ru-RU" sz="2400" dirty="0" smtClean="0">
                <a:solidFill>
                  <a:schemeClr val="bg1"/>
                </a:solidFill>
                <a:latin typeface="+mj-lt"/>
              </a:rPr>
              <a:t>Отслеживание</a:t>
            </a:r>
            <a:endParaRPr lang="ru-RU" sz="2400" dirty="0">
              <a:solidFill>
                <a:schemeClr val="bg1"/>
              </a:solidFill>
              <a:latin typeface="+mj-lt"/>
            </a:endParaRPr>
          </a:p>
        </p:txBody>
      </p:sp>
      <p:sp>
        <p:nvSpPr>
          <p:cNvPr id="3" name="Прямоугольник 2"/>
          <p:cNvSpPr/>
          <p:nvPr/>
        </p:nvSpPr>
        <p:spPr>
          <a:xfrm>
            <a:off x="430213" y="1700808"/>
            <a:ext cx="8102600" cy="4124206"/>
          </a:xfrm>
          <a:prstGeom prst="rect">
            <a:avLst/>
          </a:prstGeom>
        </p:spPr>
        <p:txBody>
          <a:bodyPr>
            <a:spAutoFit/>
          </a:bodyPr>
          <a:lstStyle/>
          <a:p>
            <a:pPr marL="285750" lvl="1" indent="-285750">
              <a:spcBef>
                <a:spcPts val="400"/>
              </a:spcBef>
              <a:buFont typeface="Wingdings" panose="05000000000000000000" pitchFamily="2" charset="2"/>
              <a:buChar char="q"/>
              <a:defRPr/>
            </a:pPr>
            <a:r>
              <a:rPr lang="ru-RU" dirty="0" smtClean="0">
                <a:solidFill>
                  <a:srgbClr val="FF0000"/>
                </a:solidFill>
                <a:latin typeface="+mn-lt"/>
              </a:rPr>
              <a:t>Задача</a:t>
            </a:r>
            <a:r>
              <a:rPr lang="ru-RU" b="0" dirty="0" smtClean="0">
                <a:latin typeface="+mn-lt"/>
              </a:rPr>
              <a:t> – исключить штрафные санкции за несвоевременную отправку квитанции о получении требования. Реальная угроза – блокировка счетов.</a:t>
            </a:r>
          </a:p>
          <a:p>
            <a:pPr marL="285750" lvl="1" indent="-285750">
              <a:spcBef>
                <a:spcPts val="400"/>
              </a:spcBef>
              <a:buFont typeface="Wingdings" panose="05000000000000000000" pitchFamily="2" charset="2"/>
              <a:buChar char="q"/>
              <a:defRPr/>
            </a:pPr>
            <a:r>
              <a:rPr lang="ru-RU" dirty="0" smtClean="0">
                <a:solidFill>
                  <a:srgbClr val="FF0000"/>
                </a:solidFill>
                <a:latin typeface="+mn-lt"/>
              </a:rPr>
              <a:t>Проблема</a:t>
            </a:r>
            <a:r>
              <a:rPr lang="ru-RU" b="0" dirty="0" smtClean="0">
                <a:latin typeface="+mn-lt"/>
              </a:rPr>
              <a:t> – необходимо ежедневно отслеживать поступление входящей корреспонденции от ФНС. Обычно программы по работе с отчетностью запускаются незадолго до финальных дат представления отчетности. Если требований много, то необходимо постоянно отслеживать финальные даты отправки ответов.</a:t>
            </a:r>
            <a:endParaRPr lang="ru-RU" b="0" dirty="0">
              <a:latin typeface="+mn-lt"/>
            </a:endParaRPr>
          </a:p>
          <a:p>
            <a:pPr marL="285750" lvl="1" indent="-285750">
              <a:spcBef>
                <a:spcPts val="400"/>
              </a:spcBef>
              <a:buFont typeface="Wingdings" panose="05000000000000000000" pitchFamily="2" charset="2"/>
              <a:buChar char="q"/>
              <a:defRPr/>
            </a:pPr>
            <a:r>
              <a:rPr lang="ru-RU" dirty="0">
                <a:solidFill>
                  <a:srgbClr val="FF0000"/>
                </a:solidFill>
                <a:latin typeface="+mn-lt"/>
              </a:rPr>
              <a:t>Решение</a:t>
            </a:r>
            <a:r>
              <a:rPr lang="ru-RU" b="0" dirty="0" smtClean="0">
                <a:latin typeface="+mn-lt"/>
              </a:rPr>
              <a:t> – мобильное приложение </a:t>
            </a:r>
            <a:r>
              <a:rPr lang="ru-RU" b="0" dirty="0" err="1" smtClean="0">
                <a:latin typeface="+mn-lt"/>
              </a:rPr>
              <a:t>Информер</a:t>
            </a:r>
            <a:r>
              <a:rPr lang="ru-RU" b="0" dirty="0" smtClean="0">
                <a:latin typeface="+mn-lt"/>
              </a:rPr>
              <a:t> и другие каналы информирования </a:t>
            </a:r>
            <a:r>
              <a:rPr lang="en-US" b="0" dirty="0" smtClean="0">
                <a:latin typeface="+mn-lt"/>
              </a:rPr>
              <a:t>(</a:t>
            </a:r>
            <a:r>
              <a:rPr lang="en-US" b="0" dirty="0" err="1" smtClean="0">
                <a:latin typeface="+mn-lt"/>
              </a:rPr>
              <a:t>eMail</a:t>
            </a:r>
            <a:r>
              <a:rPr lang="ru-RU" b="0" dirty="0" smtClean="0">
                <a:latin typeface="+mn-lt"/>
              </a:rPr>
              <a:t>, СМС</a:t>
            </a:r>
            <a:r>
              <a:rPr lang="en-US" b="0" dirty="0" smtClean="0">
                <a:latin typeface="+mn-lt"/>
              </a:rPr>
              <a:t>)</a:t>
            </a:r>
            <a:r>
              <a:rPr lang="ru-RU" b="0" dirty="0" smtClean="0">
                <a:latin typeface="+mn-lt"/>
              </a:rPr>
              <a:t> уведомляют ответственных лиц. </a:t>
            </a:r>
            <a:r>
              <a:rPr lang="en-US" b="0" dirty="0" smtClean="0">
                <a:latin typeface="+mn-lt"/>
              </a:rPr>
              <a:t/>
            </a:r>
            <a:br>
              <a:rPr lang="en-US" b="0" dirty="0" smtClean="0">
                <a:latin typeface="+mn-lt"/>
              </a:rPr>
            </a:br>
            <a:r>
              <a:rPr lang="ru-RU" b="0" dirty="0" smtClean="0">
                <a:latin typeface="+mn-lt"/>
              </a:rPr>
              <a:t>Картотека документов позволяет сигнализировать о финальных </a:t>
            </a:r>
            <a:r>
              <a:rPr lang="en-US" b="0" dirty="0" smtClean="0">
                <a:latin typeface="+mn-lt"/>
              </a:rPr>
              <a:t/>
            </a:r>
            <a:br>
              <a:rPr lang="en-US" b="0" dirty="0" smtClean="0">
                <a:latin typeface="+mn-lt"/>
              </a:rPr>
            </a:br>
            <a:r>
              <a:rPr lang="ru-RU" b="0" dirty="0" smtClean="0">
                <a:latin typeface="+mn-lt"/>
              </a:rPr>
              <a:t>сроках представления ответов.</a:t>
            </a:r>
          </a:p>
          <a:p>
            <a:pPr marL="285750" lvl="1" indent="-285750">
              <a:spcBef>
                <a:spcPts val="400"/>
              </a:spcBef>
              <a:buFont typeface="Wingdings" panose="05000000000000000000" pitchFamily="2" charset="2"/>
              <a:buChar char="q"/>
              <a:defRPr/>
            </a:pPr>
            <a:r>
              <a:rPr lang="ru-RU" dirty="0">
                <a:solidFill>
                  <a:srgbClr val="FF0000"/>
                </a:solidFill>
                <a:latin typeface="+mn-lt"/>
              </a:rPr>
              <a:t>Результат</a:t>
            </a:r>
            <a:r>
              <a:rPr lang="ru-RU" b="0" dirty="0" smtClean="0">
                <a:latin typeface="+mn-lt"/>
              </a:rPr>
              <a:t> – независимо от исполнителей ответственное лицо </a:t>
            </a:r>
            <a:r>
              <a:rPr lang="en-US" b="0" dirty="0" smtClean="0">
                <a:latin typeface="+mn-lt"/>
              </a:rPr>
              <a:t/>
            </a:r>
            <a:br>
              <a:rPr lang="en-US" b="0" dirty="0" smtClean="0">
                <a:latin typeface="+mn-lt"/>
              </a:rPr>
            </a:br>
            <a:r>
              <a:rPr lang="ru-RU" b="0" dirty="0" smtClean="0">
                <a:latin typeface="+mn-lt"/>
              </a:rPr>
              <a:t>всегда извещено о поступлении требования и финальном сроке представления ответа.</a:t>
            </a:r>
          </a:p>
        </p:txBody>
      </p:sp>
      <p:pic>
        <p:nvPicPr>
          <p:cNvPr id="2050" name="Picture 2" descr="http://taxcom.ru/upload/help/images/support/taxinf_and3.jpg"/>
          <p:cNvPicPr>
            <a:picLocks noChangeAspect="1" noChangeArrowheads="1"/>
          </p:cNvPicPr>
          <p:nvPr/>
        </p:nvPicPr>
        <p:blipFill rotWithShape="1">
          <a:blip r:embed="rId2">
            <a:extLst>
              <a:ext uri="{28A0092B-C50C-407E-A947-70E740481C1C}">
                <a14:useLocalDpi xmlns:a14="http://schemas.microsoft.com/office/drawing/2010/main" val="0"/>
              </a:ext>
            </a:extLst>
          </a:blip>
          <a:srcRect b="24172"/>
          <a:stretch/>
        </p:blipFill>
        <p:spPr bwMode="auto">
          <a:xfrm>
            <a:off x="7164288" y="3645024"/>
            <a:ext cx="1944472" cy="2618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47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Шаблон презентации">
  <a:themeElements>
    <a:clrScheme name="Интегратор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Интегратор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Интегратор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Интегратор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Интегратор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Интегратор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Интегратор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Интегратор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Интегратор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Интегратор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Интегратор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Интегратор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Интегратор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18254</TotalTime>
  <Words>1573</Words>
  <Application>Microsoft Office PowerPoint</Application>
  <PresentationFormat>Экран (4:3)</PresentationFormat>
  <Paragraphs>82</Paragraphs>
  <Slides>14</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Шаблон презентации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Manager>Галустов Ю.Е.</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Optimization</dc:title>
  <dc:creator>Шевцова Наталия Сергеевна</dc:creator>
  <cp:lastModifiedBy>Petr D. Volkov</cp:lastModifiedBy>
  <cp:revision>654</cp:revision>
  <cp:lastPrinted>2012-10-23T11:43:11Z</cp:lastPrinted>
  <dcterms:created xsi:type="dcterms:W3CDTF">2012-10-15T06:40:39Z</dcterms:created>
  <dcterms:modified xsi:type="dcterms:W3CDTF">2016-03-01T10:20:08Z</dcterms:modified>
  <cp:contentStatus>Отличное</cp:contentStatus>
  <cp:version>1.0</cp:version>
</cp:coreProperties>
</file>